
<file path=[Content_Types].xml><?xml version="1.0" encoding="utf-8"?>
<Types xmlns="http://schemas.openxmlformats.org/package/2006/content-types">
  <Default Extension="jpeg" ContentType="image/jpeg"/>
  <Default Extension="tiff" ContentType="image/tiff"/>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0" r:id="rId3"/>
  </p:sldMasterIdLst>
  <p:notesMasterIdLst>
    <p:notesMasterId r:id="rId37"/>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8"/>
    <p:sldId id="291" r:id="rId39"/>
    <p:sldId id="292" r:id="rId40"/>
    <p:sldId id="293" r:id="rId41"/>
    <p:sldId id="294" r:id="rId42"/>
    <p:sldId id="295" r:id="rId43"/>
    <p:sldId id="296" r:id="rId44"/>
    <p:sldId id="297" r:id="rId45"/>
    <p:sldId id="298" r:id="rId46"/>
    <p:sldId id="299" r:id="rId47"/>
    <p:sldId id="328"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9" r:id="rId71"/>
    <p:sldId id="330" r:id="rId72"/>
    <p:sldId id="322" r:id="rId73"/>
    <p:sldId id="323" r:id="rId74"/>
    <p:sldId id="324" r:id="rId75"/>
    <p:sldId id="325" r:id="rId76"/>
    <p:sldId id="326" r:id="rId77"/>
    <p:sldId id="327" r:id="rId78"/>
  </p:sldIdLst>
  <p:sldSz cx="12192000" cy="6858000"/>
  <p:notesSz cx="6858000" cy="9144000"/>
  <p:embeddedFontLst>
    <p:embeddedFont>
      <p:font typeface="微软雅黑" panose="020B0503020204020204" pitchFamily="34" charset="-122"/>
      <p:regular r:id="rId82"/>
    </p:embeddedFont>
    <p:embeddedFont>
      <p:font typeface="Arial Black" panose="020B0A04020102020204" pitchFamily="34" charset="0"/>
      <p:bold r:id="rId83"/>
    </p:embeddedFont>
    <p:embeddedFont>
      <p:font typeface="等线" panose="02010600030101010101" charset="-122"/>
      <p:regular r:id="rId84"/>
    </p:embeddedFont>
    <p:embeddedFont>
      <p:font typeface="Calibri" panose="020F0502020204030204" charset="0"/>
      <p:regular r:id="rId85"/>
      <p:bold r:id="rId86"/>
      <p:italic r:id="rId87"/>
      <p:boldItalic r:id="rId88"/>
    </p:embeddedFont>
    <p:embeddedFont>
      <p:font typeface="楷体" panose="02010609060101010101" pitchFamily="49" charset="-122"/>
      <p:regular r:id="rId8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A12C"/>
    <a:srgbClr val="D8D8D8"/>
    <a:srgbClr val="1E4A72"/>
    <a:srgbClr val="2E6BA2"/>
    <a:srgbClr val="016CBA"/>
    <a:srgbClr val="72808B"/>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4660"/>
  </p:normalViewPr>
  <p:slideViewPr>
    <p:cSldViewPr snapToGrid="0" showGuides="1">
      <p:cViewPr>
        <p:scale>
          <a:sx n="50" d="100"/>
          <a:sy n="50" d="100"/>
        </p:scale>
        <p:origin x="1344" y="456"/>
      </p:cViewPr>
      <p:guideLst>
        <p:guide pos="3829"/>
        <p:guide orient="horz" pos="272"/>
        <p:guide orient="horz" pos="3888"/>
        <p:guide pos="7083"/>
        <p:guide pos="234"/>
        <p:guide orient="horz" pos="2160"/>
        <p:guide orient="horz" pos="3060"/>
        <p:guide orient="horz" pos="1169"/>
        <p:guide pos="2662"/>
        <p:guide pos="4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font" Target="fonts/font8.fntdata"/><Relationship Id="rId88" Type="http://schemas.openxmlformats.org/officeDocument/2006/relationships/font" Target="fonts/font7.fntdata"/><Relationship Id="rId87" Type="http://schemas.openxmlformats.org/officeDocument/2006/relationships/font" Target="fonts/font6.fntdata"/><Relationship Id="rId86" Type="http://schemas.openxmlformats.org/officeDocument/2006/relationships/font" Target="fonts/font5.fntdata"/><Relationship Id="rId85" Type="http://schemas.openxmlformats.org/officeDocument/2006/relationships/font" Target="fonts/font4.fntdata"/><Relationship Id="rId84" Type="http://schemas.openxmlformats.org/officeDocument/2006/relationships/font" Target="fonts/font3.fntdata"/><Relationship Id="rId83" Type="http://schemas.openxmlformats.org/officeDocument/2006/relationships/font" Target="fonts/font2.fntdata"/><Relationship Id="rId82" Type="http://schemas.openxmlformats.org/officeDocument/2006/relationships/font" Target="fonts/font1.fntdata"/><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notesMaster" Target="notesMasters/notes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1\Desktop\&#24037;&#20316;&#31807;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b="1"/>
              <a:t>DOX</a:t>
            </a:r>
            <a:endParaRPr lang="en-US" altLang="zh-CN" b="1"/>
          </a:p>
        </c:rich>
      </c:tx>
      <c:layout>
        <c:manualLayout>
          <c:xMode val="edge"/>
          <c:yMode val="edge"/>
          <c:x val="0.00626959247648903"/>
          <c:y val="0.0520833333333334"/>
        </c:manualLayout>
      </c:layout>
      <c:overlay val="0"/>
      <c:spPr>
        <a:noFill/>
        <a:ln>
          <a:noFill/>
        </a:ln>
        <a:effectLst/>
      </c:spPr>
    </c:title>
    <c:autoTitleDeleted val="0"/>
    <c:plotArea>
      <c:layout/>
      <c:barChart>
        <c:barDir val="col"/>
        <c:grouping val="stacked"/>
        <c:varyColors val="0"/>
        <c:ser>
          <c:idx val="0"/>
          <c:order val="0"/>
          <c:spPr>
            <a:solidFill>
              <a:schemeClr val="accent1"/>
            </a:solidFill>
            <a:ln>
              <a:noFill/>
            </a:ln>
            <a:effectLst/>
          </c:spPr>
          <c:invertIfNegative val="0"/>
          <c:dLbls>
            <c:delete val="1"/>
          </c:dLbls>
          <c:cat>
            <c:strRef>
              <c:f>{"1d","6d","9d"}</c:f>
              <c:strCache>
                <c:ptCount val="3"/>
                <c:pt idx="0">
                  <c:v>1d</c:v>
                </c:pt>
                <c:pt idx="1">
                  <c:v>6d</c:v>
                </c:pt>
                <c:pt idx="2">
                  <c:v>9d</c:v>
                </c:pt>
              </c:strCache>
            </c:strRef>
          </c:cat>
          <c:val>
            <c:numRef>
              <c:f>[工作簿1.xlsx]Sheet1!$B$18:$B$20</c:f>
              <c:numCache>
                <c:formatCode>General</c:formatCode>
                <c:ptCount val="3"/>
                <c:pt idx="0">
                  <c:v>1</c:v>
                </c:pt>
                <c:pt idx="1">
                  <c:v>6</c:v>
                </c:pt>
                <c:pt idx="2">
                  <c:v>9</c:v>
                </c:pt>
              </c:numCache>
            </c:numRef>
          </c:val>
        </c:ser>
        <c:ser>
          <c:idx val="1"/>
          <c:order val="1"/>
          <c:spPr>
            <a:solidFill>
              <a:schemeClr val="accent2"/>
            </a:solidFill>
            <a:ln>
              <a:noFill/>
            </a:ln>
            <a:effectLst/>
          </c:spPr>
          <c:invertIfNegative val="0"/>
          <c:dLbls>
            <c:delete val="1"/>
          </c:dLbls>
          <c:cat>
            <c:strRef>
              <c:f>{"1d","6d","9d"}</c:f>
              <c:strCache>
                <c:ptCount val="3"/>
                <c:pt idx="0">
                  <c:v>1d</c:v>
                </c:pt>
                <c:pt idx="1">
                  <c:v>6d</c:v>
                </c:pt>
                <c:pt idx="2">
                  <c:v>9d</c:v>
                </c:pt>
              </c:strCache>
            </c:strRef>
          </c:cat>
          <c:val>
            <c:numRef>
              <c:f>[工作簿1.xlsx]Sheet1!$C$18:$C$20</c:f>
              <c:numCache>
                <c:formatCode>General</c:formatCode>
                <c:ptCount val="3"/>
                <c:pt idx="0">
                  <c:v>71</c:v>
                </c:pt>
                <c:pt idx="1">
                  <c:v>639</c:v>
                </c:pt>
                <c:pt idx="2">
                  <c:v>215</c:v>
                </c:pt>
              </c:numCache>
            </c:numRef>
          </c:val>
        </c:ser>
        <c:dLbls>
          <c:showLegendKey val="1"/>
          <c:showVal val="1"/>
          <c:showCatName val="1"/>
          <c:showSerName val="1"/>
          <c:showPercent val="1"/>
          <c:showBubbleSize val="1"/>
        </c:dLbls>
        <c:gapWidth val="150"/>
        <c:overlap val="100"/>
        <c:axId val="104755200"/>
        <c:axId val="104757120"/>
      </c:barChart>
      <c:catAx>
        <c:axId val="10475520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1200" b="0" i="0" u="none" strike="noStrike" kern="1200" cap="none" spc="0" normalizeH="0" baseline="0">
                <a:solidFill>
                  <a:schemeClr val="tx1"/>
                </a:solidFill>
                <a:uFill>
                  <a:solidFill>
                    <a:schemeClr val="tx1">
                      <a:lumMod val="65000"/>
                      <a:lumOff val="35000"/>
                    </a:schemeClr>
                  </a:solidFill>
                </a:uFill>
                <a:latin typeface="+mn-lt"/>
                <a:ea typeface="+mn-ea"/>
                <a:cs typeface="+mn-cs"/>
              </a:defRPr>
            </a:pPr>
          </a:p>
        </c:txPr>
        <c:crossAx val="104757120"/>
        <c:crosses val="autoZero"/>
        <c:auto val="1"/>
        <c:lblAlgn val="ctr"/>
        <c:lblOffset val="100"/>
        <c:noMultiLvlLbl val="0"/>
      </c:catAx>
      <c:valAx>
        <c:axId val="104757120"/>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900" b="1" i="0" u="none" strike="noStrike" kern="1200" cap="none" spc="0" normalizeH="0" baseline="0">
                <a:solidFill>
                  <a:schemeClr val="tx1"/>
                </a:solidFill>
                <a:uFill>
                  <a:solidFill>
                    <a:schemeClr val="tx1">
                      <a:lumMod val="65000"/>
                      <a:lumOff val="35000"/>
                    </a:schemeClr>
                  </a:solidFill>
                </a:uFill>
                <a:latin typeface="+mn-lt"/>
                <a:ea typeface="+mn-ea"/>
                <a:cs typeface="+mn-cs"/>
              </a:defRPr>
            </a:pPr>
          </a:p>
        </c:txPr>
        <c:crossAx val="104755200"/>
        <c:crosses val="autoZero"/>
        <c:crossBetween val="between"/>
      </c:valAx>
      <c:spPr>
        <a:solidFill>
          <a:schemeClr val="lt1"/>
        </a:solidFill>
        <a:ln w="12700" cap="flat" cmpd="sng" algn="ctr">
          <a:solidFill>
            <a:sysClr val="windowText" lastClr="000000"/>
          </a:solidFill>
          <a:prstDash val="solid"/>
          <a:miter lim="800000"/>
        </a:ln>
        <a:effectLst/>
        <a:sp3d>
          <a:extrusionClr>
            <a:srgbClr val="FFFFFF"/>
          </a:extrusionClr>
          <a:contourClr>
            <a:srgbClr val="FFFFFF"/>
          </a:contourClr>
        </a:sp3d>
      </c:spPr>
    </c:plotArea>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2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03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9031"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03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03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03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幻灯片图像占位符 1"/>
          <p:cNvSpPr>
            <a:spLocks noGrp="1" noRot="1" noChangeAspect="1"/>
          </p:cNvSpPr>
          <p:nvPr>
            <p:ph type="sldImg" idx="2"/>
          </p:nvPr>
        </p:nvSpPr>
        <p:spPr/>
      </p:sp>
      <p:sp>
        <p:nvSpPr>
          <p:cNvPr id="1048824"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6" name="组合 6"/>
          <p:cNvGrpSpPr/>
          <p:nvPr userDrawn="1"/>
        </p:nvGrpSpPr>
        <p:grpSpPr>
          <a:xfrm>
            <a:off x="1055688" y="1017751"/>
            <a:ext cx="10080625" cy="103239"/>
            <a:chOff x="6618518" y="1114736"/>
            <a:chExt cx="10080625" cy="103239"/>
          </a:xfrm>
          <a:solidFill>
            <a:srgbClr val="34A12C"/>
          </a:solidFill>
        </p:grpSpPr>
        <p:sp>
          <p:nvSpPr>
            <p:cNvPr id="1048576" name="矩形 7"/>
            <p:cNvSpPr/>
            <p:nvPr/>
          </p:nvSpPr>
          <p:spPr>
            <a:xfrm>
              <a:off x="6618518" y="1114736"/>
              <a:ext cx="2230437" cy="1032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28" name="直接连接符 8"/>
            <p:cNvCxnSpPr/>
            <p:nvPr/>
          </p:nvCxnSpPr>
          <p:spPr>
            <a:xfrm flipV="1">
              <a:off x="8601825" y="1204049"/>
              <a:ext cx="8097318" cy="1"/>
            </a:xfrm>
            <a:prstGeom prst="line">
              <a:avLst/>
            </a:prstGeom>
            <a:grpFill/>
            <a:ln w="25400">
              <a:solidFill>
                <a:srgbClr val="34A12C"/>
              </a:solidFill>
            </a:ln>
          </p:spPr>
          <p:style>
            <a:lnRef idx="1">
              <a:schemeClr val="accent1"/>
            </a:lnRef>
            <a:fillRef idx="0">
              <a:schemeClr val="accent1"/>
            </a:fillRef>
            <a:effectRef idx="0">
              <a:schemeClr val="accent1"/>
            </a:effectRef>
            <a:fontRef idx="minor">
              <a:schemeClr val="tx1"/>
            </a:fontRef>
          </p:style>
        </p:cxnSp>
      </p:grpSp>
      <p:pic>
        <p:nvPicPr>
          <p:cNvPr id="2097152" name="图片 10"/>
          <p:cNvPicPr>
            <a:picLocks noChangeAspect="1"/>
          </p:cNvPicPr>
          <p:nvPr userDrawn="1"/>
        </p:nvPicPr>
        <p:blipFill rotWithShape="1">
          <a:blip r:embed="rId2" cstate="screen"/>
          <a:srcRect/>
          <a:stretch>
            <a:fillRect/>
          </a:stretch>
        </p:blipFill>
        <p:spPr>
          <a:xfrm>
            <a:off x="8120150" y="437063"/>
            <a:ext cx="3322320" cy="63230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3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jpeg"/><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1.jpeg"/><Relationship Id="rId7" Type="http://schemas.openxmlformats.org/officeDocument/2006/relationships/image" Target="../media/image50.jpeg"/><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2.jpeg"/><Relationship Id="rId2" Type="http://schemas.openxmlformats.org/officeDocument/2006/relationships/image" Target="../media/image1.tiff"/><Relationship Id="rId1" Type="http://schemas.openxmlformats.org/officeDocument/2006/relationships/image" Target="../media/image61.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jpeg"/><Relationship Id="rId1" Type="http://schemas.openxmlformats.org/officeDocument/2006/relationships/image" Target="../media/image67.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9.jpe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2.jpe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chart" Target="../charts/chart1.xml"/></Relationships>
</file>

<file path=ppt/slides/_rels/slide42.xml.rels><?xml version="1.0" encoding="UTF-8" standalone="yes"?>
<Relationships xmlns="http://schemas.openxmlformats.org/package/2006/relationships"><Relationship Id="rId9" Type="http://schemas.openxmlformats.org/officeDocument/2006/relationships/image" Target="../media/image82.jpeg"/><Relationship Id="rId8" Type="http://schemas.openxmlformats.org/officeDocument/2006/relationships/image" Target="../media/image81.png"/><Relationship Id="rId7" Type="http://schemas.openxmlformats.org/officeDocument/2006/relationships/image" Target="../media/image80.jpeg"/><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png"/><Relationship Id="rId13" Type="http://schemas.openxmlformats.org/officeDocument/2006/relationships/slideLayout" Target="../slideLayouts/slideLayout1.xml"/><Relationship Id="rId12" Type="http://schemas.openxmlformats.org/officeDocument/2006/relationships/image" Target="../media/image85.png"/><Relationship Id="rId11" Type="http://schemas.openxmlformats.org/officeDocument/2006/relationships/image" Target="../media/image84.jpeg"/><Relationship Id="rId10" Type="http://schemas.openxmlformats.org/officeDocument/2006/relationships/image" Target="../media/image83.jpe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9" Type="http://schemas.openxmlformats.org/officeDocument/2006/relationships/image" Target="../media/image94.jpeg"/><Relationship Id="rId8" Type="http://schemas.openxmlformats.org/officeDocument/2006/relationships/image" Target="../media/image93.jpeg"/><Relationship Id="rId7" Type="http://schemas.openxmlformats.org/officeDocument/2006/relationships/image" Target="../media/image92.jpeg"/><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3" Type="http://schemas.openxmlformats.org/officeDocument/2006/relationships/slideLayout" Target="../slideLayouts/slideLayout1.xml"/><Relationship Id="rId12" Type="http://schemas.openxmlformats.org/officeDocument/2006/relationships/image" Target="../media/image97.jpeg"/><Relationship Id="rId11" Type="http://schemas.openxmlformats.org/officeDocument/2006/relationships/image" Target="../media/image96.jpeg"/><Relationship Id="rId10" Type="http://schemas.openxmlformats.org/officeDocument/2006/relationships/image" Target="../media/image95.jpeg"/><Relationship Id="rId1" Type="http://schemas.openxmlformats.org/officeDocument/2006/relationships/image" Target="../media/image8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9.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3.jpeg"/><Relationship Id="rId1" Type="http://schemas.openxmlformats.org/officeDocument/2006/relationships/image" Target="../media/image102.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tif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tif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5.jpeg"/><Relationship Id="rId1" Type="http://schemas.openxmlformats.org/officeDocument/2006/relationships/image" Target="../media/image104.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wmf"/><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w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tiff"/><Relationship Id="rId1" Type="http://schemas.openxmlformats.org/officeDocument/2006/relationships/image" Target="../media/image4.tif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7.jpeg"/><Relationship Id="rId1" Type="http://schemas.openxmlformats.org/officeDocument/2006/relationships/image" Target="../media/image106.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8.jpeg"/><Relationship Id="rId1" Type="http://schemas.openxmlformats.org/officeDocument/2006/relationships/image" Target="../media/image6.tiff"/></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9.jpe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1.jpeg"/><Relationship Id="rId1" Type="http://schemas.openxmlformats.org/officeDocument/2006/relationships/image" Target="../media/image110.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2.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平行四边形 1"/>
          <p:cNvSpPr/>
          <p:nvPr/>
        </p:nvSpPr>
        <p:spPr>
          <a:xfrm rot="16200000">
            <a:off x="4381501" y="-2971799"/>
            <a:ext cx="3428999"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dirty="0"/>
          </a:p>
        </p:txBody>
      </p:sp>
      <p:pic>
        <p:nvPicPr>
          <p:cNvPr id="2097159" name="图片 3"/>
          <p:cNvPicPr>
            <a:picLocks noChangeAspect="1"/>
          </p:cNvPicPr>
          <p:nvPr/>
        </p:nvPicPr>
        <p:blipFill>
          <a:blip r:embed="rId1"/>
          <a:stretch>
            <a:fillRect/>
          </a:stretch>
        </p:blipFill>
        <p:spPr>
          <a:xfrm>
            <a:off x="8869680" y="574548"/>
            <a:ext cx="3322320" cy="835152"/>
          </a:xfrm>
          <a:prstGeom prst="rect">
            <a:avLst/>
          </a:prstGeom>
        </p:spPr>
      </p:pic>
      <p:sp>
        <p:nvSpPr>
          <p:cNvPr id="1048631" name="Text Box 4"/>
          <p:cNvSpPr txBox="1"/>
          <p:nvPr/>
        </p:nvSpPr>
        <p:spPr>
          <a:xfrm>
            <a:off x="1047750" y="1555383"/>
            <a:ext cx="10097378" cy="2122805"/>
          </a:xfrm>
          <a:prstGeom prst="rect">
            <a:avLst/>
          </a:prstGeom>
          <a:noFill/>
          <a:ln w="9525">
            <a:noFill/>
          </a:ln>
        </p:spPr>
        <p:txBody>
          <a:bodyPr wrap="square">
            <a:spAutoFit/>
          </a:bodyPr>
          <a:lstStyle/>
          <a:p>
            <a:pPr lvl="0" algn="ctr">
              <a:lnSpc>
                <a:spcPct val="150000"/>
              </a:lnSpc>
            </a:pPr>
            <a:r>
              <a:rPr sz="4400" b="1" dirty="0">
                <a:solidFill>
                  <a:schemeClr val="bg1"/>
                </a:solidFill>
                <a:latin typeface="微软雅黑" panose="020B0503020204020204" pitchFamily="34" charset="-122"/>
                <a:ea typeface="微软雅黑" panose="020B0503020204020204" pitchFamily="34" charset="-122"/>
                <a:sym typeface="+mn-ea"/>
              </a:rPr>
              <a:t>含纳米材料的多功能微球在兔VX2肝肿瘤治疗中的作用及生物安全性研究</a:t>
            </a:r>
            <a:endParaRPr sz="4400" b="1" dirty="0">
              <a:solidFill>
                <a:schemeClr val="bg1"/>
              </a:solidFill>
              <a:latin typeface="微软雅黑" panose="020B0503020204020204" pitchFamily="34" charset="-122"/>
              <a:ea typeface="微软雅黑" panose="020B0503020204020204" pitchFamily="34" charset="-122"/>
              <a:sym typeface="+mn-ea"/>
            </a:endParaRPr>
          </a:p>
        </p:txBody>
      </p:sp>
      <p:grpSp>
        <p:nvGrpSpPr>
          <p:cNvPr id="89" name="组合 8"/>
          <p:cNvGrpSpPr/>
          <p:nvPr/>
        </p:nvGrpSpPr>
        <p:grpSpPr>
          <a:xfrm>
            <a:off x="3927477" y="4992574"/>
            <a:ext cx="4319903" cy="1477328"/>
            <a:chOff x="4003677" y="5110978"/>
            <a:chExt cx="4319903" cy="1477328"/>
          </a:xfrm>
        </p:grpSpPr>
        <p:sp>
          <p:nvSpPr>
            <p:cNvPr id="1048632" name="矩形 6"/>
            <p:cNvSpPr/>
            <p:nvPr/>
          </p:nvSpPr>
          <p:spPr>
            <a:xfrm>
              <a:off x="4003677" y="5110978"/>
              <a:ext cx="1610359" cy="1445717"/>
            </a:xfrm>
            <a:prstGeom prst="rect">
              <a:avLst/>
            </a:prstGeom>
          </p:spPr>
          <p:txBody>
            <a:bodyPr wrap="square">
              <a:spAutoFit/>
            </a:bodyPr>
            <a:lstStyle/>
            <a:p>
              <a:pPr lvl="0" algn="dist">
                <a:lnSpc>
                  <a:spcPct val="125000"/>
                </a:lnSpc>
              </a:pPr>
              <a:r>
                <a:rPr lang="zh-CN" altLang="en-US" b="1" dirty="0">
                  <a:latin typeface="微软雅黑" panose="020B0503020204020204" pitchFamily="34" charset="-122"/>
                  <a:ea typeface="微软雅黑" panose="020B0503020204020204" pitchFamily="34" charset="-122"/>
                </a:rPr>
                <a:t>专      业：</a:t>
              </a:r>
              <a:endParaRPr lang="zh-CN" altLang="en-US" b="1" dirty="0">
                <a:latin typeface="微软雅黑" panose="020B0503020204020204" pitchFamily="34" charset="-122"/>
                <a:ea typeface="微软雅黑" panose="020B0503020204020204" pitchFamily="34" charset="-122"/>
              </a:endParaRPr>
            </a:p>
            <a:p>
              <a:pPr lvl="0" algn="dist">
                <a:lnSpc>
                  <a:spcPct val="125000"/>
                </a:lnSpc>
              </a:pPr>
              <a:r>
                <a:rPr lang="zh-CN" altLang="en-US" b="1" dirty="0">
                  <a:latin typeface="微软雅黑" panose="020B0503020204020204" pitchFamily="34" charset="-122"/>
                  <a:ea typeface="微软雅黑" panose="020B0503020204020204" pitchFamily="34" charset="-122"/>
                </a:rPr>
                <a:t>导      师：</a:t>
              </a:r>
              <a:endParaRPr lang="zh-CN" altLang="en-US" b="1" dirty="0">
                <a:latin typeface="微软雅黑" panose="020B0503020204020204" pitchFamily="34" charset="-122"/>
                <a:ea typeface="微软雅黑" panose="020B0503020204020204" pitchFamily="34" charset="-122"/>
              </a:endParaRPr>
            </a:p>
            <a:p>
              <a:pPr lvl="0" algn="dist">
                <a:lnSpc>
                  <a:spcPct val="125000"/>
                </a:lnSpc>
              </a:pPr>
              <a:r>
                <a:rPr lang="zh-CN" altLang="en-US" b="1" dirty="0">
                  <a:latin typeface="微软雅黑" panose="020B0503020204020204" pitchFamily="34" charset="-122"/>
                  <a:ea typeface="微软雅黑" panose="020B0503020204020204" pitchFamily="34" charset="-122"/>
                </a:rPr>
                <a:t>博士研究生：</a:t>
              </a:r>
              <a:endParaRPr lang="zh-CN" altLang="en-US" b="1" dirty="0">
                <a:latin typeface="微软雅黑" panose="020B0503020204020204" pitchFamily="34" charset="-122"/>
                <a:ea typeface="微软雅黑" panose="020B0503020204020204" pitchFamily="34" charset="-122"/>
              </a:endParaRPr>
            </a:p>
            <a:p>
              <a:pPr lvl="0" algn="dist">
                <a:lnSpc>
                  <a:spcPct val="125000"/>
                </a:lnSpc>
              </a:pPr>
              <a:r>
                <a:rPr lang="zh-CN" altLang="en-US" b="1" dirty="0">
                  <a:latin typeface="微软雅黑" panose="020B0503020204020204" pitchFamily="34" charset="-122"/>
                  <a:ea typeface="微软雅黑" panose="020B0503020204020204" pitchFamily="34" charset="-122"/>
                </a:rPr>
                <a:t>学位类型：</a:t>
              </a:r>
              <a:endParaRPr lang="en-US" altLang="x-none" dirty="0">
                <a:latin typeface="微软雅黑" panose="020B0503020204020204" pitchFamily="34" charset="-122"/>
                <a:ea typeface="微软雅黑" panose="020B0503020204020204" pitchFamily="34" charset="-122"/>
              </a:endParaRPr>
            </a:p>
          </p:txBody>
        </p:sp>
        <p:sp>
          <p:nvSpPr>
            <p:cNvPr id="1048633" name="矩形 7"/>
            <p:cNvSpPr/>
            <p:nvPr/>
          </p:nvSpPr>
          <p:spPr>
            <a:xfrm>
              <a:off x="5894071" y="5110978"/>
              <a:ext cx="2429509" cy="1477328"/>
            </a:xfrm>
            <a:prstGeom prst="rect">
              <a:avLst/>
            </a:prstGeom>
          </p:spPr>
          <p:txBody>
            <a:bodyPr wrap="square">
              <a:spAutoFit/>
            </a:bodyPr>
            <a:lstStyle/>
            <a:p>
              <a:pPr lvl="0">
                <a:lnSpc>
                  <a:spcPct val="125000"/>
                </a:lnSpc>
              </a:pPr>
              <a:r>
                <a:rPr lang="zh-CN" altLang="en-US" b="1" dirty="0">
                  <a:latin typeface="微软雅黑" panose="020B0503020204020204" pitchFamily="34" charset="-122"/>
                  <a:ea typeface="微软雅黑" panose="020B0503020204020204" pitchFamily="34" charset="-122"/>
                </a:rPr>
                <a:t>影像医学与核医学</a:t>
              </a:r>
              <a:endParaRPr lang="zh-CN" altLang="en-US" b="1" dirty="0">
                <a:latin typeface="微软雅黑" panose="020B0503020204020204" pitchFamily="34" charset="-122"/>
                <a:ea typeface="微软雅黑" panose="020B0503020204020204" pitchFamily="34" charset="-122"/>
              </a:endParaRPr>
            </a:p>
            <a:p>
              <a:pPr lvl="0">
                <a:lnSpc>
                  <a:spcPct val="125000"/>
                </a:lnSpc>
              </a:pPr>
              <a:r>
                <a:rPr lang="zh-CN" altLang="en-US" b="1" dirty="0">
                  <a:latin typeface="微软雅黑" panose="020B0503020204020204" pitchFamily="34" charset="-122"/>
                  <a:ea typeface="微软雅黑" panose="020B0503020204020204" pitchFamily="34" charset="-122"/>
                </a:rPr>
                <a:t>苏洪英  教授</a:t>
              </a:r>
              <a:endParaRPr lang="zh-CN" altLang="en-US" b="1" dirty="0">
                <a:latin typeface="微软雅黑" panose="020B0503020204020204" pitchFamily="34" charset="-122"/>
                <a:ea typeface="微软雅黑" panose="020B0503020204020204" pitchFamily="34" charset="-122"/>
              </a:endParaRPr>
            </a:p>
            <a:p>
              <a:pPr lvl="0">
                <a:lnSpc>
                  <a:spcPct val="125000"/>
                </a:lnSpc>
              </a:pPr>
              <a:r>
                <a:rPr lang="zh-CN" altLang="en-US" b="1" dirty="0">
                  <a:latin typeface="微软雅黑" panose="020B0503020204020204" pitchFamily="34" charset="-122"/>
                  <a:ea typeface="微软雅黑" panose="020B0503020204020204" pitchFamily="34" charset="-122"/>
                </a:rPr>
                <a:t>毛景松</a:t>
              </a:r>
              <a:endParaRPr lang="zh-CN" altLang="en-US" b="1" dirty="0">
                <a:latin typeface="微软雅黑" panose="020B0503020204020204" pitchFamily="34" charset="-122"/>
                <a:ea typeface="微软雅黑" panose="020B0503020204020204" pitchFamily="34" charset="-122"/>
              </a:endParaRPr>
            </a:p>
            <a:p>
              <a:pPr lvl="0">
                <a:lnSpc>
                  <a:spcPct val="125000"/>
                </a:lnSpc>
              </a:pPr>
              <a:r>
                <a:rPr lang="zh-CN" altLang="en-US" b="1" dirty="0">
                  <a:latin typeface="微软雅黑" panose="020B0503020204020204" pitchFamily="34" charset="-122"/>
                  <a:ea typeface="微软雅黑" panose="020B0503020204020204" pitchFamily="34" charset="-122"/>
                </a:rPr>
                <a:t>科学学位</a:t>
              </a:r>
              <a:endParaRPr lang="en-US" altLang="x-none" dirty="0">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683" name="文本框 3"/>
          <p:cNvSpPr txBox="1"/>
          <p:nvPr/>
        </p:nvSpPr>
        <p:spPr>
          <a:xfrm>
            <a:off x="2533968" y="1790064"/>
            <a:ext cx="9181782" cy="1383665"/>
          </a:xfrm>
          <a:prstGeom prst="rect">
            <a:avLst/>
          </a:prstGeom>
          <a:noFill/>
        </p:spPr>
        <p:txBody>
          <a:bodyPr wrap="square" rtlCol="0" anchor="t">
            <a:spAutoFit/>
          </a:bodyPr>
          <a:lstStyle/>
          <a:p>
            <a:pPr marL="0" indent="0" algn="l">
              <a:lnSpc>
                <a:spcPct val="150000"/>
              </a:lnSpc>
            </a:pPr>
            <a:r>
              <a:rPr lang="zh-CN" altLang="en-US"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具有</a:t>
            </a:r>
            <a:r>
              <a:rPr lang="en-US" altLang="zh-CN"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CT</a:t>
            </a:r>
            <a:r>
              <a:rPr lang="zh-CN" altLang="en-US"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成像、微波增敏、</a:t>
            </a:r>
            <a:r>
              <a:rPr lang="en-US" altLang="zh-CN"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ZrO</a:t>
            </a:r>
            <a:r>
              <a:rPr lang="en-US" altLang="zh-CN" sz="2800" b="1" baseline="-25000"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2</a:t>
            </a:r>
            <a:r>
              <a:rPr lang="en-US" altLang="zh-CN"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@(DOX+ILS</a:t>
            </a:r>
            <a:r>
              <a:rPr lang="zh-CN" altLang="en-US" sz="2800" b="1" dirty="0">
                <a:solidFill>
                  <a:srgbClr val="000000"/>
                </a:solidFill>
                <a:latin typeface="Arial" panose="020B0604020202020204" pitchFamily="34" charset="0"/>
                <a:ea typeface="微软雅黑" panose="020B0503020204020204" pitchFamily="34" charset="-122"/>
                <a:cs typeface="宋体" panose="02010600030101010101" pitchFamily="2" charset="-122"/>
                <a:sym typeface="+mn-ea"/>
              </a:rPr>
              <a:t>）释放功能的多功能栓塞微球的物化性能及体外实验研究</a:t>
            </a:r>
            <a:endParaRPr lang="zh-CN" altLang="en-US" sz="2800" dirty="0">
              <a:latin typeface="Arial" panose="020B0604020202020204" pitchFamily="34" charset="0"/>
              <a:ea typeface="微软雅黑" panose="020B0503020204020204" pitchFamily="34" charset="-122"/>
            </a:endParaRPr>
          </a:p>
        </p:txBody>
      </p:sp>
      <p:pic>
        <p:nvPicPr>
          <p:cNvPr id="2097183" name="图片 5"/>
          <p:cNvPicPr>
            <a:picLocks noChangeAspect="1"/>
          </p:cNvPicPr>
          <p:nvPr/>
        </p:nvPicPr>
        <p:blipFill>
          <a:blip r:embed="rId1"/>
          <a:stretch>
            <a:fillRect/>
          </a:stretch>
        </p:blipFill>
        <p:spPr>
          <a:xfrm>
            <a:off x="8116570" y="433189"/>
            <a:ext cx="3322608" cy="835224"/>
          </a:xfrm>
          <a:prstGeom prst="rect">
            <a:avLst/>
          </a:prstGeom>
        </p:spPr>
      </p:pic>
      <p:pic>
        <p:nvPicPr>
          <p:cNvPr id="2097184" name="图片 1"/>
          <p:cNvPicPr>
            <a:picLocks noChangeAspect="1"/>
          </p:cNvPicPr>
          <p:nvPr/>
        </p:nvPicPr>
        <p:blipFill rotWithShape="1">
          <a:blip r:embed="rId2" cstate="screen"/>
          <a:srcRect t="26102" b="26102"/>
          <a:stretch>
            <a:fillRect/>
          </a:stretch>
        </p:blipFill>
        <p:spPr>
          <a:xfrm>
            <a:off x="783783" y="1367789"/>
            <a:ext cx="1623836" cy="3277872"/>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685" name="TextBox 1"/>
          <p:cNvSpPr txBox="1"/>
          <p:nvPr/>
        </p:nvSpPr>
        <p:spPr>
          <a:xfrm>
            <a:off x="2533968" y="3893337"/>
            <a:ext cx="1623836" cy="1077218"/>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实 验 方 法</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pic>
        <p:nvPicPr>
          <p:cNvPr id="2097185" name="图片 5"/>
          <p:cNvPicPr>
            <a:picLocks noChangeAspect="1"/>
          </p:cNvPicPr>
          <p:nvPr/>
        </p:nvPicPr>
        <p:blipFill>
          <a:blip r:embed="rId1"/>
          <a:stretch>
            <a:fillRect/>
          </a:stretch>
        </p:blipFill>
        <p:spPr>
          <a:xfrm>
            <a:off x="8116570" y="433189"/>
            <a:ext cx="3322608" cy="835224"/>
          </a:xfrm>
          <a:prstGeom prst="rect">
            <a:avLst/>
          </a:prstGeom>
        </p:spPr>
      </p:pic>
      <p:sp>
        <p:nvSpPr>
          <p:cNvPr id="1048686" name="TextBox 1"/>
          <p:cNvSpPr txBox="1"/>
          <p:nvPr/>
        </p:nvSpPr>
        <p:spPr>
          <a:xfrm>
            <a:off x="2533968"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A</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文本框 1"/>
          <p:cNvSpPr txBox="1"/>
          <p:nvPr/>
        </p:nvSpPr>
        <p:spPr>
          <a:xfrm>
            <a:off x="1173480" y="4195445"/>
            <a:ext cx="9708515" cy="1938020"/>
          </a:xfrm>
          <a:prstGeom prst="rect">
            <a:avLst/>
          </a:prstGeom>
        </p:spPr>
        <p:txBody>
          <a:bodyPr wrap="square">
            <a:spAutoFit/>
          </a:bodyPr>
          <a:lstStyle>
            <a:defPPr>
              <a:defRPr lang="zh-CN"/>
            </a:defPPr>
            <a:lvl1pPr latinLnBrk="1">
              <a:lnSpc>
                <a:spcPct val="150000"/>
              </a:lnSpc>
              <a:defRPr sz="2200">
                <a:latin typeface="Arial" panose="020B0604020202020204" pitchFamily="34" charset="0"/>
                <a:ea typeface="微软雅黑" panose="020B0503020204020204" pitchFamily="34" charset="-122"/>
                <a:cs typeface="Arial" panose="020B0604020202020204" pitchFamily="34" charset="0"/>
              </a:defRPr>
            </a:lvl1pPr>
          </a:lstStyle>
          <a:p>
            <a:r>
              <a:rPr lang="en-US" altLang="zh-CN" sz="2000" dirty="0"/>
              <a:t>   </a:t>
            </a:r>
            <a:r>
              <a:rPr lang="zh-CN" altLang="en-US" sz="2000" dirty="0"/>
              <a:t>光学显微镜（OM UB100i）和扫描电子显微镜（SEM, S-4300, Hitachi）观察</a:t>
            </a:r>
            <a:r>
              <a:rPr lang="zh-CN" altLang="en-US" sz="2000" dirty="0">
                <a:sym typeface="+mn-ea"/>
              </a:rPr>
              <a:t>空白m  PEG-PLGA微球和mPEG-PLGA@ZrO2@(ILs+DOX)微球的形貌和粒径</a:t>
            </a:r>
            <a:endParaRPr lang="zh-CN" altLang="en-US" sz="2000" dirty="0"/>
          </a:p>
          <a:p>
            <a:r>
              <a:rPr lang="zh-CN" altLang="en-US" sz="2000" dirty="0"/>
              <a:t>   Nano Measurer（粒度分析软件） 测量100个微球的粒径测定其粒度分布。</a:t>
            </a:r>
            <a:endParaRPr lang="zh-CN" altLang="en-US" sz="2000" dirty="0"/>
          </a:p>
          <a:p>
            <a:r>
              <a:rPr lang="zh-CN" altLang="en-US" sz="2000" dirty="0"/>
              <a:t>   SEM-EDS</a:t>
            </a:r>
            <a:r>
              <a:rPr lang="en-US" altLang="zh-CN" sz="2000" dirty="0"/>
              <a:t>(</a:t>
            </a:r>
            <a:r>
              <a:rPr lang="zh-CN" altLang="zh-CN" sz="2000" dirty="0"/>
              <a:t>能谱分析）</a:t>
            </a:r>
            <a:r>
              <a:rPr lang="zh-CN" altLang="en-US" sz="2000" dirty="0"/>
              <a:t>用来测定元素的种类和面分布。</a:t>
            </a:r>
            <a:endParaRPr lang="zh-CN" altLang="en-US" sz="2000" dirty="0"/>
          </a:p>
        </p:txBody>
      </p:sp>
      <p:sp>
        <p:nvSpPr>
          <p:cNvPr id="1048688"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689" name="矩形 2"/>
          <p:cNvSpPr/>
          <p:nvPr/>
        </p:nvSpPr>
        <p:spPr>
          <a:xfrm>
            <a:off x="1023109" y="1136173"/>
            <a:ext cx="10113204" cy="598805"/>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1 </a:t>
            </a:r>
            <a:r>
              <a:rPr lang="zh-CN" altLang="en-US" sz="2200" b="1" dirty="0">
                <a:latin typeface="Arial" panose="020B0604020202020204" pitchFamily="34" charset="0"/>
                <a:ea typeface="微软雅黑" panose="020B0503020204020204" pitchFamily="34" charset="-122"/>
                <a:cs typeface="Arial" panose="020B0604020202020204" pitchFamily="34" charset="0"/>
              </a:rPr>
              <a:t>mPEG-PLGA@ZrO</a:t>
            </a:r>
            <a:r>
              <a:rPr lang="zh-CN" altLang="en-US" sz="2200" b="1" baseline="-25000" dirty="0">
                <a:latin typeface="Arial" panose="020B0604020202020204" pitchFamily="34" charset="0"/>
                <a:ea typeface="微软雅黑" panose="020B0503020204020204" pitchFamily="34" charset="-122"/>
                <a:cs typeface="Arial" panose="020B0604020202020204" pitchFamily="34" charset="0"/>
              </a:rPr>
              <a:t>2</a:t>
            </a:r>
            <a:r>
              <a:rPr lang="zh-CN" altLang="en-US" sz="2200" b="1" dirty="0">
                <a:latin typeface="Arial" panose="020B0604020202020204" pitchFamily="34" charset="0"/>
                <a:ea typeface="微软雅黑" panose="020B0503020204020204" pitchFamily="34" charset="-122"/>
                <a:cs typeface="Arial" panose="020B0604020202020204" pitchFamily="34" charset="0"/>
              </a:rPr>
              <a:t>@(DOX+ILS)多功能微球物化性能表征</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pic>
        <p:nvPicPr>
          <p:cNvPr id="2097186" name="图片 4"/>
          <p:cNvPicPr>
            <a:picLocks noChangeAspect="1"/>
          </p:cNvPicPr>
          <p:nvPr/>
        </p:nvPicPr>
        <p:blipFill>
          <a:blip r:embed="rId1"/>
          <a:stretch>
            <a:fillRect/>
          </a:stretch>
        </p:blipFill>
        <p:spPr>
          <a:xfrm>
            <a:off x="1173480" y="1734185"/>
            <a:ext cx="2971800" cy="2415540"/>
          </a:xfrm>
          <a:prstGeom prst="rect">
            <a:avLst/>
          </a:prstGeom>
        </p:spPr>
      </p:pic>
      <p:pic>
        <p:nvPicPr>
          <p:cNvPr id="2097187" name="图片 6"/>
          <p:cNvPicPr>
            <a:picLocks noChangeAspect="1"/>
          </p:cNvPicPr>
          <p:nvPr/>
        </p:nvPicPr>
        <p:blipFill>
          <a:blip r:embed="rId2"/>
          <a:stretch>
            <a:fillRect/>
          </a:stretch>
        </p:blipFill>
        <p:spPr>
          <a:xfrm>
            <a:off x="4371975" y="1734820"/>
            <a:ext cx="2826385" cy="2460625"/>
          </a:xfrm>
          <a:prstGeom prst="rect">
            <a:avLst/>
          </a:prstGeom>
        </p:spPr>
      </p:pic>
      <p:pic>
        <p:nvPicPr>
          <p:cNvPr id="2097188" name="图片 17"/>
          <p:cNvPicPr>
            <a:picLocks noChangeAspect="1"/>
          </p:cNvPicPr>
          <p:nvPr/>
        </p:nvPicPr>
        <p:blipFill>
          <a:blip r:embed="rId3"/>
          <a:stretch>
            <a:fillRect/>
          </a:stretch>
        </p:blipFill>
        <p:spPr>
          <a:xfrm>
            <a:off x="7320915" y="1736090"/>
            <a:ext cx="2863215" cy="245935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文本框 1"/>
          <p:cNvSpPr txBox="1"/>
          <p:nvPr/>
        </p:nvSpPr>
        <p:spPr>
          <a:xfrm>
            <a:off x="982663" y="5445219"/>
            <a:ext cx="10153650" cy="1015663"/>
          </a:xfrm>
          <a:prstGeom prst="rect">
            <a:avLst/>
          </a:prstGeom>
        </p:spPr>
        <p:txBody>
          <a:bodyPr wrap="square">
            <a:spAutoFit/>
          </a:bodyPr>
          <a:lstStyle>
            <a:defPPr>
              <a:defRPr lang="zh-CN"/>
            </a:defPPr>
            <a:lvl1pPr latinLnBrk="1">
              <a:lnSpc>
                <a:spcPct val="150000"/>
              </a:lnSpc>
              <a:defRPr sz="2200">
                <a:latin typeface="Arial" panose="020B0604020202020204" pitchFamily="34" charset="0"/>
                <a:ea typeface="微软雅黑" panose="020B0503020204020204" pitchFamily="34" charset="-122"/>
                <a:cs typeface="Arial" panose="020B0604020202020204" pitchFamily="34" charset="0"/>
              </a:defRPr>
            </a:lvl1pPr>
          </a:lstStyle>
          <a:p>
            <a:r>
              <a:rPr lang="zh-CN" altLang="en-US" sz="2000" dirty="0"/>
              <a:t>       取不同浓度mPEG-PLGA@ZrO</a:t>
            </a:r>
            <a:r>
              <a:rPr lang="zh-CN" altLang="en-US" sz="2000" baseline="-25000" dirty="0"/>
              <a:t>2</a:t>
            </a:r>
            <a:r>
              <a:rPr lang="zh-CN" altLang="en-US" sz="2000" dirty="0"/>
              <a:t>@(DOX+ILS)多功能微球的溶液放入PE管内，利用西门子双源CT进行扫描，观察不同浓度的CT值。</a:t>
            </a:r>
            <a:endParaRPr lang="zh-CN" altLang="en-US" sz="2000" dirty="0"/>
          </a:p>
        </p:txBody>
      </p:sp>
      <p:sp>
        <p:nvSpPr>
          <p:cNvPr id="1048691"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692" name="矩形 2"/>
          <p:cNvSpPr/>
          <p:nvPr/>
        </p:nvSpPr>
        <p:spPr>
          <a:xfrm>
            <a:off x="1023109" y="1136173"/>
            <a:ext cx="10113204" cy="598805"/>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2 </a:t>
            </a:r>
            <a:r>
              <a:rPr lang="zh-CN" altLang="en-US" sz="2200" b="1" dirty="0">
                <a:latin typeface="Arial" panose="020B0604020202020204" pitchFamily="34" charset="0"/>
                <a:ea typeface="微软雅黑" panose="020B0503020204020204" pitchFamily="34" charset="-122"/>
                <a:cs typeface="Arial" panose="020B0604020202020204" pitchFamily="34" charset="0"/>
              </a:rPr>
              <a:t>mPEG-PLGA@ZrO</a:t>
            </a:r>
            <a:r>
              <a:rPr lang="zh-CN" altLang="en-US" sz="2200" b="1" baseline="-25000" dirty="0">
                <a:latin typeface="Arial" panose="020B0604020202020204" pitchFamily="34" charset="0"/>
                <a:ea typeface="微软雅黑" panose="020B0503020204020204" pitchFamily="34" charset="-122"/>
                <a:cs typeface="Arial" panose="020B0604020202020204" pitchFamily="34" charset="0"/>
              </a:rPr>
              <a:t>2</a:t>
            </a:r>
            <a:r>
              <a:rPr lang="zh-CN" altLang="en-US" sz="2200" b="1" dirty="0">
                <a:latin typeface="Arial" panose="020B0604020202020204" pitchFamily="34" charset="0"/>
                <a:ea typeface="微软雅黑" panose="020B0503020204020204" pitchFamily="34" charset="-122"/>
                <a:cs typeface="Arial" panose="020B0604020202020204" pitchFamily="34" charset="0"/>
              </a:rPr>
              <a:t>@(DOX+ILS)多功能微球溶液的体外CT扫描</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pic>
        <p:nvPicPr>
          <p:cNvPr id="2097189" name="图片 5"/>
          <p:cNvPicPr>
            <a:picLocks noChangeAspect="1"/>
          </p:cNvPicPr>
          <p:nvPr/>
        </p:nvPicPr>
        <p:blipFill rotWithShape="1">
          <a:blip r:embed="rId1" cstate="screen"/>
          <a:srcRect/>
          <a:stretch>
            <a:fillRect/>
          </a:stretch>
        </p:blipFill>
        <p:spPr>
          <a:xfrm>
            <a:off x="1909348" y="2089053"/>
            <a:ext cx="633046" cy="2616591"/>
          </a:xfrm>
          <a:prstGeom prst="rect">
            <a:avLst/>
          </a:prstGeom>
        </p:spPr>
      </p:pic>
      <p:pic>
        <p:nvPicPr>
          <p:cNvPr id="2097190" name="图片 7"/>
          <p:cNvPicPr>
            <a:picLocks noChangeAspect="1"/>
          </p:cNvPicPr>
          <p:nvPr/>
        </p:nvPicPr>
        <p:blipFill rotWithShape="1">
          <a:blip r:embed="rId2" cstate="screen"/>
          <a:srcRect/>
          <a:stretch>
            <a:fillRect/>
          </a:stretch>
        </p:blipFill>
        <p:spPr>
          <a:xfrm>
            <a:off x="3440866" y="2089053"/>
            <a:ext cx="633046" cy="2616591"/>
          </a:xfrm>
          <a:prstGeom prst="rect">
            <a:avLst/>
          </a:prstGeom>
        </p:spPr>
      </p:pic>
      <p:pic>
        <p:nvPicPr>
          <p:cNvPr id="2097191" name="图片 8"/>
          <p:cNvPicPr>
            <a:picLocks noChangeAspect="1"/>
          </p:cNvPicPr>
          <p:nvPr/>
        </p:nvPicPr>
        <p:blipFill rotWithShape="1">
          <a:blip r:embed="rId3" cstate="screen"/>
          <a:srcRect/>
          <a:stretch>
            <a:fillRect/>
          </a:stretch>
        </p:blipFill>
        <p:spPr>
          <a:xfrm>
            <a:off x="4972384" y="2089053"/>
            <a:ext cx="633046" cy="2616591"/>
          </a:xfrm>
          <a:prstGeom prst="rect">
            <a:avLst/>
          </a:prstGeom>
        </p:spPr>
      </p:pic>
      <p:pic>
        <p:nvPicPr>
          <p:cNvPr id="2097192" name="图片 9"/>
          <p:cNvPicPr>
            <a:picLocks noChangeAspect="1"/>
          </p:cNvPicPr>
          <p:nvPr/>
        </p:nvPicPr>
        <p:blipFill rotWithShape="1">
          <a:blip r:embed="rId4" cstate="screen"/>
          <a:srcRect/>
          <a:stretch>
            <a:fillRect/>
          </a:stretch>
        </p:blipFill>
        <p:spPr>
          <a:xfrm>
            <a:off x="6503902" y="2089053"/>
            <a:ext cx="633046" cy="2616591"/>
          </a:xfrm>
          <a:prstGeom prst="rect">
            <a:avLst/>
          </a:prstGeom>
        </p:spPr>
      </p:pic>
      <p:pic>
        <p:nvPicPr>
          <p:cNvPr id="2097193" name="图片 10"/>
          <p:cNvPicPr>
            <a:picLocks noChangeAspect="1"/>
          </p:cNvPicPr>
          <p:nvPr/>
        </p:nvPicPr>
        <p:blipFill rotWithShape="1">
          <a:blip r:embed="rId5" cstate="screen"/>
          <a:srcRect/>
          <a:stretch>
            <a:fillRect/>
          </a:stretch>
        </p:blipFill>
        <p:spPr>
          <a:xfrm>
            <a:off x="8035420" y="2120704"/>
            <a:ext cx="633046" cy="2616591"/>
          </a:xfrm>
          <a:prstGeom prst="rect">
            <a:avLst/>
          </a:prstGeom>
        </p:spPr>
      </p:pic>
      <p:sp>
        <p:nvSpPr>
          <p:cNvPr id="1048693" name="矩形 11"/>
          <p:cNvSpPr/>
          <p:nvPr/>
        </p:nvSpPr>
        <p:spPr>
          <a:xfrm>
            <a:off x="2075028" y="4815165"/>
            <a:ext cx="312906"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0</a:t>
            </a:r>
            <a:endParaRPr lang="zh-CN" altLang="en-US" dirty="0">
              <a:latin typeface="Arial" panose="020B0604020202020204" pitchFamily="34" charset="0"/>
              <a:cs typeface="Arial" panose="020B0604020202020204" pitchFamily="34" charset="0"/>
            </a:endParaRPr>
          </a:p>
        </p:txBody>
      </p:sp>
      <p:sp>
        <p:nvSpPr>
          <p:cNvPr id="1048694" name="矩形 12"/>
          <p:cNvSpPr/>
          <p:nvPr/>
        </p:nvSpPr>
        <p:spPr>
          <a:xfrm>
            <a:off x="3146388" y="4815165"/>
            <a:ext cx="1261884"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1.25mg/ml</a:t>
            </a:r>
            <a:endParaRPr lang="zh-CN" altLang="en-US" dirty="0">
              <a:latin typeface="Arial" panose="020B0604020202020204" pitchFamily="34" charset="0"/>
              <a:cs typeface="Arial" panose="020B0604020202020204" pitchFamily="34" charset="0"/>
            </a:endParaRPr>
          </a:p>
        </p:txBody>
      </p:sp>
      <p:sp>
        <p:nvSpPr>
          <p:cNvPr id="1048695" name="矩形 13"/>
          <p:cNvSpPr/>
          <p:nvPr/>
        </p:nvSpPr>
        <p:spPr>
          <a:xfrm>
            <a:off x="4736416" y="4815165"/>
            <a:ext cx="1133644"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2.5mg/ml</a:t>
            </a:r>
            <a:endParaRPr lang="zh-CN" altLang="en-US" dirty="0">
              <a:latin typeface="Arial" panose="020B0604020202020204" pitchFamily="34" charset="0"/>
              <a:cs typeface="Arial" panose="020B0604020202020204" pitchFamily="34" charset="0"/>
            </a:endParaRPr>
          </a:p>
        </p:txBody>
      </p:sp>
      <p:sp>
        <p:nvSpPr>
          <p:cNvPr id="1048696" name="矩形 14"/>
          <p:cNvSpPr/>
          <p:nvPr/>
        </p:nvSpPr>
        <p:spPr>
          <a:xfrm>
            <a:off x="6355297" y="4815165"/>
            <a:ext cx="941283"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5mg/ml</a:t>
            </a:r>
            <a:endParaRPr lang="zh-CN" altLang="en-US" dirty="0">
              <a:latin typeface="Arial" panose="020B0604020202020204" pitchFamily="34" charset="0"/>
              <a:cs typeface="Arial" panose="020B0604020202020204" pitchFamily="34" charset="0"/>
            </a:endParaRPr>
          </a:p>
        </p:txBody>
      </p:sp>
      <p:sp>
        <p:nvSpPr>
          <p:cNvPr id="1048697" name="矩形 15"/>
          <p:cNvSpPr/>
          <p:nvPr/>
        </p:nvSpPr>
        <p:spPr>
          <a:xfrm>
            <a:off x="7828306" y="4815165"/>
            <a:ext cx="1069524"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10mg/ml</a:t>
            </a:r>
            <a:endParaRPr lang="zh-CN" altLang="en-US" dirty="0">
              <a:latin typeface="Arial" panose="020B0604020202020204" pitchFamily="34" charset="0"/>
              <a:cs typeface="Arial" panose="020B0604020202020204" pitchFamily="34" charset="0"/>
            </a:endParaRPr>
          </a:p>
        </p:txBody>
      </p:sp>
      <p:sp>
        <p:nvSpPr>
          <p:cNvPr id="1048698" name="矩形 16"/>
          <p:cNvSpPr/>
          <p:nvPr/>
        </p:nvSpPr>
        <p:spPr>
          <a:xfrm>
            <a:off x="9359826" y="4815165"/>
            <a:ext cx="1069524" cy="369332"/>
          </a:xfrm>
          <a:prstGeom prst="rect">
            <a:avLst/>
          </a:prstGeom>
        </p:spPr>
        <p:txBody>
          <a:bodyPr wrap="none">
            <a:spAutoFit/>
          </a:bodyPr>
          <a:lstStyle/>
          <a:p>
            <a:r>
              <a:rPr lang="zh-CN" altLang="en-US" dirty="0">
                <a:latin typeface="Arial" panose="020B0604020202020204" pitchFamily="34" charset="0"/>
                <a:cs typeface="Arial" panose="020B0604020202020204" pitchFamily="34" charset="0"/>
              </a:rPr>
              <a:t>20mg/ml</a:t>
            </a:r>
            <a:endParaRPr lang="zh-CN" altLang="en-US" dirty="0">
              <a:latin typeface="Arial" panose="020B0604020202020204" pitchFamily="34" charset="0"/>
              <a:cs typeface="Arial" panose="020B0604020202020204" pitchFamily="34" charset="0"/>
            </a:endParaRPr>
          </a:p>
        </p:txBody>
      </p:sp>
      <p:pic>
        <p:nvPicPr>
          <p:cNvPr id="2097194" name="图片 18"/>
          <p:cNvPicPr>
            <a:picLocks noChangeAspect="1"/>
          </p:cNvPicPr>
          <p:nvPr/>
        </p:nvPicPr>
        <p:blipFill rotWithShape="1">
          <a:blip r:embed="rId6" cstate="screen"/>
          <a:srcRect/>
          <a:stretch>
            <a:fillRect/>
          </a:stretch>
        </p:blipFill>
        <p:spPr>
          <a:xfrm>
            <a:off x="9566940" y="2120704"/>
            <a:ext cx="633046" cy="2616591"/>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文本框 99"/>
          <p:cNvSpPr txBox="1"/>
          <p:nvPr/>
        </p:nvSpPr>
        <p:spPr>
          <a:xfrm>
            <a:off x="1022668" y="4594237"/>
            <a:ext cx="10190162" cy="1961050"/>
          </a:xfrm>
          <a:prstGeom prst="rect">
            <a:avLst/>
          </a:prstGeom>
        </p:spPr>
        <p:txBody>
          <a:bodyPr wrap="square">
            <a:spAutoFit/>
          </a:bodyPr>
          <a:lstStyle>
            <a:defPPr>
              <a:defRPr lang="zh-CN"/>
            </a:defPPr>
            <a:lvl1pPr latinLnBrk="1">
              <a:lnSpc>
                <a:spcPct val="150000"/>
              </a:lnSpc>
              <a:defRPr sz="2000">
                <a:latin typeface="Arial" panose="020B0604020202020204" pitchFamily="34" charset="0"/>
                <a:ea typeface="微软雅黑" panose="020B0503020204020204" pitchFamily="34" charset="-122"/>
                <a:cs typeface="Arial" panose="020B0604020202020204" pitchFamily="34" charset="0"/>
              </a:defRPr>
            </a:lvl1pPr>
          </a:lstStyle>
          <a:p>
            <a:pPr>
              <a:spcAft>
                <a:spcPts val="600"/>
              </a:spcAft>
            </a:pPr>
            <a:r>
              <a:rPr lang="zh-CN" altLang="en-US" dirty="0"/>
              <a:t>        应用功率为1.8 W的微波照射5min，红外热成像仪实时监测消融区域的温度变化，统计消融中心区域及距离消融中心1cm区域的温度。</a:t>
            </a:r>
            <a:endParaRPr lang="en-US" altLang="zh-CN" dirty="0"/>
          </a:p>
          <a:p>
            <a:pPr>
              <a:spcAft>
                <a:spcPts val="600"/>
              </a:spcAft>
            </a:pPr>
            <a:r>
              <a:rPr lang="zh-CN" altLang="en-US" dirty="0"/>
              <a:t>        用明胶水凝胶模拟人体环境，将材料均匀的分散到水凝胶中（浓度5mg/mL），与无材料的明胶水凝胶做对比，用功率为4W微波照射2min，消融后统计水凝胶融化的面积</a:t>
            </a:r>
            <a:endParaRPr lang="zh-CN" altLang="en-US" dirty="0"/>
          </a:p>
        </p:txBody>
      </p:sp>
      <p:sp>
        <p:nvSpPr>
          <p:cNvPr id="1048700"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701" name="矩形 2"/>
          <p:cNvSpPr/>
          <p:nvPr/>
        </p:nvSpPr>
        <p:spPr>
          <a:xfrm>
            <a:off x="1022985" y="1136650"/>
            <a:ext cx="3117850" cy="598805"/>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3</a:t>
            </a:r>
            <a:r>
              <a:rPr lang="zh-CN" altLang="en-US" sz="2200" b="1" dirty="0">
                <a:latin typeface="Arial" panose="020B0604020202020204" pitchFamily="34" charset="0"/>
                <a:ea typeface="微软雅黑" panose="020B0503020204020204" pitchFamily="34" charset="-122"/>
                <a:cs typeface="Arial" panose="020B0604020202020204" pitchFamily="34" charset="0"/>
              </a:rPr>
              <a:t> 体外微波升温实验</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702" name="矩形 4"/>
          <p:cNvSpPr/>
          <p:nvPr/>
        </p:nvSpPr>
        <p:spPr>
          <a:xfrm>
            <a:off x="7751763" y="3772992"/>
            <a:ext cx="1333482" cy="377026"/>
          </a:xfrm>
          <a:prstGeom prst="rect">
            <a:avLst/>
          </a:prstGeom>
        </p:spPr>
        <p:txBody>
          <a:bodyPr wrap="square">
            <a:spAutoFit/>
          </a:bodyPr>
          <a:lstStyle/>
          <a:p>
            <a:pPr algn="ctr" latinLnBrk="1">
              <a:lnSpc>
                <a:spcPct val="150000"/>
              </a:lnSpc>
            </a:pPr>
            <a:r>
              <a:rPr lang="zh-CN" altLang="en-US" sz="1400" dirty="0">
                <a:latin typeface="Arial" panose="020B0604020202020204" pitchFamily="34" charset="0"/>
                <a:ea typeface="微软雅黑" panose="020B0503020204020204" pitchFamily="34" charset="-122"/>
                <a:cs typeface="Arial" panose="020B0604020202020204" pitchFamily="34" charset="0"/>
              </a:rPr>
              <a:t>生理盐水</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sp>
        <p:nvSpPr>
          <p:cNvPr id="1048703" name="矩形 5"/>
          <p:cNvSpPr/>
          <p:nvPr/>
        </p:nvSpPr>
        <p:spPr>
          <a:xfrm>
            <a:off x="1690736" y="3769786"/>
            <a:ext cx="4405264" cy="523220"/>
          </a:xfrm>
          <a:prstGeom prst="rect">
            <a:avLst/>
          </a:prstGeom>
        </p:spPr>
        <p:txBody>
          <a:bodyPr wrap="square">
            <a:spAutoFit/>
          </a:bodyPr>
          <a:lstStyle/>
          <a:p>
            <a:pPr algn="ctr" latinLnBrk="1"/>
            <a:r>
              <a:rPr lang="zh-CN" altLang="en-US" sz="1400" dirty="0">
                <a:latin typeface="Arial" panose="020B0604020202020204" pitchFamily="34" charset="0"/>
                <a:ea typeface="微软雅黑" panose="020B0503020204020204" pitchFamily="34" charset="-122"/>
                <a:cs typeface="Arial" panose="020B0604020202020204" pitchFamily="34" charset="0"/>
              </a:rPr>
              <a:t>将30 mg mPEG-PLGA@ZrO</a:t>
            </a:r>
            <a:r>
              <a:rPr lang="zh-CN" altLang="en-US" sz="1400" baseline="-25000" dirty="0">
                <a:latin typeface="Arial" panose="020B0604020202020204" pitchFamily="34" charset="0"/>
                <a:ea typeface="微软雅黑" panose="020B0503020204020204" pitchFamily="34" charset="-122"/>
                <a:cs typeface="Arial" panose="020B0604020202020204" pitchFamily="34" charset="0"/>
              </a:rPr>
              <a:t>2</a:t>
            </a:r>
            <a:r>
              <a:rPr lang="zh-CN" altLang="en-US" sz="1400" dirty="0">
                <a:latin typeface="Arial" panose="020B0604020202020204" pitchFamily="34" charset="0"/>
                <a:ea typeface="微软雅黑" panose="020B0503020204020204" pitchFamily="34" charset="-122"/>
                <a:cs typeface="Arial" panose="020B0604020202020204" pitchFamily="34" charset="0"/>
              </a:rPr>
              <a:t>@(IL</a:t>
            </a:r>
            <a:r>
              <a:rPr lang="en-US" altLang="zh-CN" sz="1400" dirty="0">
                <a:latin typeface="Arial" panose="020B0604020202020204" pitchFamily="34" charset="0"/>
                <a:ea typeface="微软雅黑" panose="020B0503020204020204" pitchFamily="34" charset="-122"/>
                <a:cs typeface="Arial" panose="020B0604020202020204" pitchFamily="34" charset="0"/>
              </a:rPr>
              <a:t>S</a:t>
            </a:r>
            <a:r>
              <a:rPr lang="zh-CN" altLang="en-US" sz="1400" dirty="0">
                <a:latin typeface="Arial" panose="020B0604020202020204" pitchFamily="34" charset="0"/>
                <a:ea typeface="微软雅黑" panose="020B0503020204020204" pitchFamily="34" charset="-122"/>
                <a:cs typeface="Arial" panose="020B0604020202020204" pitchFamily="34" charset="0"/>
              </a:rPr>
              <a:t>+DOX)多功能微球分散在1ml的生理盐水中，制成30mg/ml的微球溶液</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p:txBody>
      </p:sp>
      <p:pic>
        <p:nvPicPr>
          <p:cNvPr id="2097195" name="图片 9"/>
          <p:cNvPicPr>
            <a:picLocks noChangeAspect="1"/>
          </p:cNvPicPr>
          <p:nvPr/>
        </p:nvPicPr>
        <p:blipFill>
          <a:blip r:embed="rId1" cstate="screen"/>
          <a:stretch>
            <a:fillRect/>
          </a:stretch>
        </p:blipFill>
        <p:spPr>
          <a:xfrm>
            <a:off x="7913746" y="2647612"/>
            <a:ext cx="1009516" cy="1138734"/>
          </a:xfrm>
          <a:prstGeom prst="rect">
            <a:avLst/>
          </a:prstGeom>
        </p:spPr>
      </p:pic>
      <p:grpSp>
        <p:nvGrpSpPr>
          <p:cNvPr id="106" name="组合 29"/>
          <p:cNvGrpSpPr/>
          <p:nvPr/>
        </p:nvGrpSpPr>
        <p:grpSpPr>
          <a:xfrm>
            <a:off x="3388610" y="2647612"/>
            <a:ext cx="1009516" cy="1138734"/>
            <a:chOff x="3033885" y="1809333"/>
            <a:chExt cx="1718965" cy="1938992"/>
          </a:xfrm>
        </p:grpSpPr>
        <p:pic>
          <p:nvPicPr>
            <p:cNvPr id="2097196" name="图片 7"/>
            <p:cNvPicPr>
              <a:picLocks noChangeAspect="1"/>
            </p:cNvPicPr>
            <p:nvPr/>
          </p:nvPicPr>
          <p:blipFill>
            <a:blip r:embed="rId1" cstate="screen"/>
            <a:stretch>
              <a:fillRect/>
            </a:stretch>
          </p:blipFill>
          <p:spPr>
            <a:xfrm>
              <a:off x="3033885" y="1809333"/>
              <a:ext cx="1718965" cy="1938992"/>
            </a:xfrm>
            <a:prstGeom prst="rect">
              <a:avLst/>
            </a:prstGeom>
          </p:spPr>
        </p:pic>
        <p:pic>
          <p:nvPicPr>
            <p:cNvPr id="2097197" name="图片 10"/>
            <p:cNvPicPr>
              <a:picLocks noChangeAspect="1"/>
            </p:cNvPicPr>
            <p:nvPr/>
          </p:nvPicPr>
          <p:blipFill rotWithShape="1">
            <a:blip r:embed="rId2" cstate="screen"/>
            <a:srcRect/>
            <a:stretch>
              <a:fillRect/>
            </a:stretch>
          </p:blipFill>
          <p:spPr>
            <a:xfrm rot="5400000">
              <a:off x="3366084" y="2966087"/>
              <a:ext cx="125096" cy="115089"/>
            </a:xfrm>
            <a:prstGeom prst="rect">
              <a:avLst/>
            </a:prstGeom>
            <a:ln>
              <a:solidFill>
                <a:schemeClr val="accent1"/>
              </a:solidFill>
            </a:ln>
          </p:spPr>
        </p:pic>
        <p:pic>
          <p:nvPicPr>
            <p:cNvPr id="2097198" name="图片 13"/>
            <p:cNvPicPr>
              <a:picLocks noChangeAspect="1"/>
            </p:cNvPicPr>
            <p:nvPr/>
          </p:nvPicPr>
          <p:blipFill rotWithShape="1">
            <a:blip r:embed="rId2" cstate="screen"/>
            <a:srcRect/>
            <a:stretch>
              <a:fillRect/>
            </a:stretch>
          </p:blipFill>
          <p:spPr>
            <a:xfrm rot="5400000">
              <a:off x="3471638" y="3163542"/>
              <a:ext cx="125096" cy="115089"/>
            </a:xfrm>
            <a:prstGeom prst="rect">
              <a:avLst/>
            </a:prstGeom>
            <a:ln>
              <a:solidFill>
                <a:schemeClr val="accent1"/>
              </a:solidFill>
            </a:ln>
          </p:spPr>
        </p:pic>
        <p:pic>
          <p:nvPicPr>
            <p:cNvPr id="2097199" name="图片 14"/>
            <p:cNvPicPr>
              <a:picLocks noChangeAspect="1"/>
            </p:cNvPicPr>
            <p:nvPr/>
          </p:nvPicPr>
          <p:blipFill rotWithShape="1">
            <a:blip r:embed="rId2" cstate="screen"/>
            <a:srcRect/>
            <a:stretch>
              <a:fillRect/>
            </a:stretch>
          </p:blipFill>
          <p:spPr>
            <a:xfrm rot="5400000">
              <a:off x="3586728" y="3021885"/>
              <a:ext cx="125096" cy="115089"/>
            </a:xfrm>
            <a:prstGeom prst="rect">
              <a:avLst/>
            </a:prstGeom>
            <a:ln>
              <a:solidFill>
                <a:schemeClr val="accent1"/>
              </a:solidFill>
            </a:ln>
          </p:spPr>
        </p:pic>
        <p:pic>
          <p:nvPicPr>
            <p:cNvPr id="2097200" name="图片 15"/>
            <p:cNvPicPr>
              <a:picLocks noChangeAspect="1"/>
            </p:cNvPicPr>
            <p:nvPr/>
          </p:nvPicPr>
          <p:blipFill rotWithShape="1">
            <a:blip r:embed="rId2" cstate="screen"/>
            <a:srcRect/>
            <a:stretch>
              <a:fillRect/>
            </a:stretch>
          </p:blipFill>
          <p:spPr>
            <a:xfrm rot="5400000">
              <a:off x="3799046" y="3100993"/>
              <a:ext cx="125096" cy="115089"/>
            </a:xfrm>
            <a:prstGeom prst="rect">
              <a:avLst/>
            </a:prstGeom>
            <a:ln>
              <a:solidFill>
                <a:schemeClr val="accent1"/>
              </a:solidFill>
            </a:ln>
          </p:spPr>
        </p:pic>
        <p:pic>
          <p:nvPicPr>
            <p:cNvPr id="2097201" name="图片 16"/>
            <p:cNvPicPr>
              <a:picLocks noChangeAspect="1"/>
            </p:cNvPicPr>
            <p:nvPr/>
          </p:nvPicPr>
          <p:blipFill rotWithShape="1">
            <a:blip r:embed="rId2" cstate="screen"/>
            <a:srcRect/>
            <a:stretch>
              <a:fillRect/>
            </a:stretch>
          </p:blipFill>
          <p:spPr>
            <a:xfrm rot="5400000">
              <a:off x="3953818" y="3183988"/>
              <a:ext cx="125096" cy="115089"/>
            </a:xfrm>
            <a:prstGeom prst="rect">
              <a:avLst/>
            </a:prstGeom>
            <a:ln>
              <a:solidFill>
                <a:schemeClr val="accent1"/>
              </a:solidFill>
            </a:ln>
          </p:spPr>
        </p:pic>
        <p:pic>
          <p:nvPicPr>
            <p:cNvPr id="2097202" name="图片 17"/>
            <p:cNvPicPr>
              <a:picLocks noChangeAspect="1"/>
            </p:cNvPicPr>
            <p:nvPr/>
          </p:nvPicPr>
          <p:blipFill rotWithShape="1">
            <a:blip r:embed="rId2" cstate="screen"/>
            <a:srcRect/>
            <a:stretch>
              <a:fillRect/>
            </a:stretch>
          </p:blipFill>
          <p:spPr>
            <a:xfrm rot="5400000">
              <a:off x="3985035" y="2975469"/>
              <a:ext cx="125096" cy="115089"/>
            </a:xfrm>
            <a:prstGeom prst="rect">
              <a:avLst/>
            </a:prstGeom>
            <a:ln>
              <a:solidFill>
                <a:schemeClr val="accent1"/>
              </a:solidFill>
            </a:ln>
          </p:spPr>
        </p:pic>
        <p:pic>
          <p:nvPicPr>
            <p:cNvPr id="2097203" name="图片 18"/>
            <p:cNvPicPr>
              <a:picLocks noChangeAspect="1"/>
            </p:cNvPicPr>
            <p:nvPr/>
          </p:nvPicPr>
          <p:blipFill rotWithShape="1">
            <a:blip r:embed="rId2" cstate="screen"/>
            <a:srcRect/>
            <a:stretch>
              <a:fillRect/>
            </a:stretch>
          </p:blipFill>
          <p:spPr>
            <a:xfrm rot="5400000">
              <a:off x="4180675" y="3062063"/>
              <a:ext cx="125096" cy="115089"/>
            </a:xfrm>
            <a:prstGeom prst="rect">
              <a:avLst/>
            </a:prstGeom>
            <a:ln>
              <a:solidFill>
                <a:schemeClr val="accent1"/>
              </a:solidFill>
            </a:ln>
          </p:spPr>
        </p:pic>
        <p:pic>
          <p:nvPicPr>
            <p:cNvPr id="2097204" name="图片 19"/>
            <p:cNvPicPr>
              <a:picLocks noChangeAspect="1"/>
            </p:cNvPicPr>
            <p:nvPr/>
          </p:nvPicPr>
          <p:blipFill rotWithShape="1">
            <a:blip r:embed="rId2" cstate="screen"/>
            <a:srcRect/>
            <a:stretch>
              <a:fillRect/>
            </a:stretch>
          </p:blipFill>
          <p:spPr>
            <a:xfrm rot="5400000">
              <a:off x="4327284" y="3112501"/>
              <a:ext cx="125096" cy="115089"/>
            </a:xfrm>
            <a:prstGeom prst="rect">
              <a:avLst/>
            </a:prstGeom>
            <a:ln>
              <a:solidFill>
                <a:schemeClr val="accent1"/>
              </a:solidFill>
            </a:ln>
          </p:spPr>
        </p:pic>
        <p:pic>
          <p:nvPicPr>
            <p:cNvPr id="2097205" name="图片 20"/>
            <p:cNvPicPr>
              <a:picLocks noChangeAspect="1"/>
            </p:cNvPicPr>
            <p:nvPr/>
          </p:nvPicPr>
          <p:blipFill rotWithShape="1">
            <a:blip r:embed="rId2" cstate="screen"/>
            <a:srcRect/>
            <a:stretch>
              <a:fillRect/>
            </a:stretch>
          </p:blipFill>
          <p:spPr>
            <a:xfrm rot="5400000">
              <a:off x="3308538" y="3263686"/>
              <a:ext cx="125096" cy="115089"/>
            </a:xfrm>
            <a:prstGeom prst="rect">
              <a:avLst/>
            </a:prstGeom>
            <a:ln>
              <a:solidFill>
                <a:schemeClr val="accent1"/>
              </a:solidFill>
            </a:ln>
          </p:spPr>
        </p:pic>
        <p:pic>
          <p:nvPicPr>
            <p:cNvPr id="2097206" name="图片 21"/>
            <p:cNvPicPr>
              <a:picLocks noChangeAspect="1"/>
            </p:cNvPicPr>
            <p:nvPr/>
          </p:nvPicPr>
          <p:blipFill rotWithShape="1">
            <a:blip r:embed="rId2" cstate="screen"/>
            <a:srcRect/>
            <a:stretch>
              <a:fillRect/>
            </a:stretch>
          </p:blipFill>
          <p:spPr>
            <a:xfrm rot="5400000">
              <a:off x="3414092" y="3461141"/>
              <a:ext cx="125096" cy="115089"/>
            </a:xfrm>
            <a:prstGeom prst="rect">
              <a:avLst/>
            </a:prstGeom>
            <a:ln>
              <a:solidFill>
                <a:schemeClr val="accent1"/>
              </a:solidFill>
            </a:ln>
          </p:spPr>
        </p:pic>
        <p:pic>
          <p:nvPicPr>
            <p:cNvPr id="2097207" name="图片 22"/>
            <p:cNvPicPr>
              <a:picLocks noChangeAspect="1"/>
            </p:cNvPicPr>
            <p:nvPr/>
          </p:nvPicPr>
          <p:blipFill rotWithShape="1">
            <a:blip r:embed="rId2" cstate="screen"/>
            <a:srcRect/>
            <a:stretch>
              <a:fillRect/>
            </a:stretch>
          </p:blipFill>
          <p:spPr>
            <a:xfrm rot="5400000">
              <a:off x="3529182" y="3319484"/>
              <a:ext cx="125096" cy="115089"/>
            </a:xfrm>
            <a:prstGeom prst="rect">
              <a:avLst/>
            </a:prstGeom>
            <a:ln>
              <a:solidFill>
                <a:schemeClr val="accent1"/>
              </a:solidFill>
            </a:ln>
          </p:spPr>
        </p:pic>
        <p:pic>
          <p:nvPicPr>
            <p:cNvPr id="2097208" name="图片 23"/>
            <p:cNvPicPr>
              <a:picLocks noChangeAspect="1"/>
            </p:cNvPicPr>
            <p:nvPr/>
          </p:nvPicPr>
          <p:blipFill rotWithShape="1">
            <a:blip r:embed="rId2" cstate="screen"/>
            <a:srcRect/>
            <a:stretch>
              <a:fillRect/>
            </a:stretch>
          </p:blipFill>
          <p:spPr>
            <a:xfrm rot="5400000">
              <a:off x="3741500" y="3398592"/>
              <a:ext cx="125096" cy="115089"/>
            </a:xfrm>
            <a:prstGeom prst="rect">
              <a:avLst/>
            </a:prstGeom>
            <a:ln>
              <a:solidFill>
                <a:schemeClr val="accent1"/>
              </a:solidFill>
            </a:ln>
          </p:spPr>
        </p:pic>
        <p:pic>
          <p:nvPicPr>
            <p:cNvPr id="2097209" name="图片 24"/>
            <p:cNvPicPr>
              <a:picLocks noChangeAspect="1"/>
            </p:cNvPicPr>
            <p:nvPr/>
          </p:nvPicPr>
          <p:blipFill rotWithShape="1">
            <a:blip r:embed="rId2" cstate="screen"/>
            <a:srcRect/>
            <a:stretch>
              <a:fillRect/>
            </a:stretch>
          </p:blipFill>
          <p:spPr>
            <a:xfrm rot="5400000">
              <a:off x="3896272" y="3481587"/>
              <a:ext cx="125096" cy="115089"/>
            </a:xfrm>
            <a:prstGeom prst="rect">
              <a:avLst/>
            </a:prstGeom>
            <a:ln>
              <a:solidFill>
                <a:schemeClr val="accent1"/>
              </a:solidFill>
            </a:ln>
          </p:spPr>
        </p:pic>
        <p:pic>
          <p:nvPicPr>
            <p:cNvPr id="2097210" name="图片 25"/>
            <p:cNvPicPr>
              <a:picLocks noChangeAspect="1"/>
            </p:cNvPicPr>
            <p:nvPr/>
          </p:nvPicPr>
          <p:blipFill rotWithShape="1">
            <a:blip r:embed="rId2" cstate="screen"/>
            <a:srcRect/>
            <a:stretch>
              <a:fillRect/>
            </a:stretch>
          </p:blipFill>
          <p:spPr>
            <a:xfrm rot="5400000">
              <a:off x="3769155" y="3247450"/>
              <a:ext cx="125096" cy="115089"/>
            </a:xfrm>
            <a:prstGeom prst="rect">
              <a:avLst/>
            </a:prstGeom>
            <a:ln>
              <a:solidFill>
                <a:schemeClr val="accent1"/>
              </a:solidFill>
            </a:ln>
          </p:spPr>
        </p:pic>
        <p:pic>
          <p:nvPicPr>
            <p:cNvPr id="2097211" name="图片 26"/>
            <p:cNvPicPr>
              <a:picLocks noChangeAspect="1"/>
            </p:cNvPicPr>
            <p:nvPr/>
          </p:nvPicPr>
          <p:blipFill rotWithShape="1">
            <a:blip r:embed="rId2" cstate="screen"/>
            <a:srcRect/>
            <a:stretch>
              <a:fillRect/>
            </a:stretch>
          </p:blipFill>
          <p:spPr>
            <a:xfrm rot="5400000">
              <a:off x="4309678" y="3374627"/>
              <a:ext cx="125096" cy="115089"/>
            </a:xfrm>
            <a:prstGeom prst="rect">
              <a:avLst/>
            </a:prstGeom>
            <a:ln>
              <a:solidFill>
                <a:schemeClr val="accent1"/>
              </a:solidFill>
            </a:ln>
          </p:spPr>
        </p:pic>
        <p:pic>
          <p:nvPicPr>
            <p:cNvPr id="2097212" name="图片 27"/>
            <p:cNvPicPr>
              <a:picLocks noChangeAspect="1"/>
            </p:cNvPicPr>
            <p:nvPr/>
          </p:nvPicPr>
          <p:blipFill rotWithShape="1">
            <a:blip r:embed="rId2" cstate="screen"/>
            <a:srcRect/>
            <a:stretch>
              <a:fillRect/>
            </a:stretch>
          </p:blipFill>
          <p:spPr>
            <a:xfrm rot="5400000">
              <a:off x="4136246" y="3419627"/>
              <a:ext cx="125096" cy="115089"/>
            </a:xfrm>
            <a:prstGeom prst="rect">
              <a:avLst/>
            </a:prstGeom>
            <a:ln>
              <a:solidFill>
                <a:schemeClr val="accent1"/>
              </a:solidFill>
            </a:ln>
          </p:spPr>
        </p:pic>
      </p:grpSp>
      <p:pic>
        <p:nvPicPr>
          <p:cNvPr id="2097213" name="图片 28"/>
          <p:cNvPicPr>
            <a:picLocks noChangeAspect="1"/>
          </p:cNvPicPr>
          <p:nvPr/>
        </p:nvPicPr>
        <p:blipFill>
          <a:blip r:embed="rId3" cstate="screen"/>
          <a:stretch>
            <a:fillRect/>
          </a:stretch>
        </p:blipFill>
        <p:spPr>
          <a:xfrm rot="1866040">
            <a:off x="3441689" y="1771703"/>
            <a:ext cx="912643" cy="655962"/>
          </a:xfrm>
          <a:prstGeom prst="rect">
            <a:avLst/>
          </a:prstGeom>
        </p:spPr>
      </p:pic>
      <p:pic>
        <p:nvPicPr>
          <p:cNvPr id="2097214" name="图片 31"/>
          <p:cNvPicPr>
            <a:picLocks noChangeAspect="1"/>
          </p:cNvPicPr>
          <p:nvPr/>
        </p:nvPicPr>
        <p:blipFill>
          <a:blip r:embed="rId3" cstate="screen"/>
          <a:stretch>
            <a:fillRect/>
          </a:stretch>
        </p:blipFill>
        <p:spPr>
          <a:xfrm rot="1866040">
            <a:off x="7962183" y="1771704"/>
            <a:ext cx="912643" cy="655962"/>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文本框 1"/>
          <p:cNvSpPr txBox="1"/>
          <p:nvPr/>
        </p:nvSpPr>
        <p:spPr>
          <a:xfrm>
            <a:off x="1023109" y="4973638"/>
            <a:ext cx="10149716" cy="1477328"/>
          </a:xfrm>
          <a:prstGeom prst="rect">
            <a:avLst/>
          </a:prstGeom>
        </p:spPr>
        <p:txBody>
          <a:bodyPr wrap="square">
            <a:spAutoFit/>
          </a:bodyPr>
          <a:lstStyle>
            <a:defPPr>
              <a:defRPr lang="zh-CN"/>
            </a:defPPr>
            <a:lvl1pPr latinLnBrk="1">
              <a:lnSpc>
                <a:spcPct val="150000"/>
              </a:lnSpc>
              <a:defRPr sz="2000">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       ZrO</a:t>
            </a:r>
            <a:r>
              <a:rPr lang="zh-CN" altLang="en-US" baseline="-25000" dirty="0"/>
              <a:t>2</a:t>
            </a:r>
            <a:r>
              <a:rPr lang="zh-CN" altLang="en-US" dirty="0"/>
              <a:t>@(ILs+DOX)的释放试验中，将浓度为3mg/mL 的微球分别置于37℃和65℃下孵育10min，3000r/min下离心，利用扫描生物电镜观察离心的底物的形状，透视电镜观察上清液中ZrO</a:t>
            </a:r>
            <a:r>
              <a:rPr lang="zh-CN" altLang="en-US" baseline="-25000" dirty="0"/>
              <a:t>2</a:t>
            </a:r>
            <a:r>
              <a:rPr lang="zh-CN" altLang="en-US" dirty="0"/>
              <a:t>@(DOX+ILS)</a:t>
            </a:r>
            <a:endParaRPr lang="zh-CN" altLang="en-US" dirty="0"/>
          </a:p>
        </p:txBody>
      </p:sp>
      <p:sp>
        <p:nvSpPr>
          <p:cNvPr id="1048705"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706" name="矩形 3"/>
          <p:cNvSpPr/>
          <p:nvPr/>
        </p:nvSpPr>
        <p:spPr>
          <a:xfrm>
            <a:off x="982662" y="1138094"/>
            <a:ext cx="10623183" cy="598805"/>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4</a:t>
            </a:r>
            <a:r>
              <a:rPr lang="zh-CN" altLang="en-US" sz="2200" b="1" dirty="0">
                <a:latin typeface="Arial" panose="020B0604020202020204" pitchFamily="34" charset="0"/>
                <a:ea typeface="微软雅黑" panose="020B0503020204020204" pitchFamily="34" charset="-122"/>
                <a:cs typeface="Arial" panose="020B0604020202020204" pitchFamily="34" charset="0"/>
              </a:rPr>
              <a:t>  体外不同温度下mPEG-PLGA@ZrO</a:t>
            </a:r>
            <a:r>
              <a:rPr lang="zh-CN" altLang="en-US" sz="2200" b="1" baseline="-25000" dirty="0">
                <a:latin typeface="Arial" panose="020B0604020202020204" pitchFamily="34" charset="0"/>
                <a:ea typeface="微软雅黑" panose="020B0503020204020204" pitchFamily="34" charset="-122"/>
                <a:cs typeface="Arial" panose="020B0604020202020204" pitchFamily="34" charset="0"/>
              </a:rPr>
              <a:t>2</a:t>
            </a:r>
            <a:r>
              <a:rPr lang="zh-CN" altLang="en-US" sz="2200" b="1" dirty="0">
                <a:latin typeface="Arial" panose="020B0604020202020204" pitchFamily="34" charset="0"/>
                <a:ea typeface="微软雅黑" panose="020B0503020204020204" pitchFamily="34" charset="-122"/>
                <a:cs typeface="Arial" panose="020B0604020202020204" pitchFamily="34" charset="0"/>
              </a:rPr>
              <a:t>@(ILs+DOX)微球中ZrO</a:t>
            </a:r>
            <a:r>
              <a:rPr lang="zh-CN" altLang="en-US" sz="2200" b="1" baseline="-25000" dirty="0">
                <a:latin typeface="Arial" panose="020B0604020202020204" pitchFamily="34" charset="0"/>
                <a:ea typeface="微软雅黑" panose="020B0503020204020204" pitchFamily="34" charset="-122"/>
                <a:cs typeface="Arial" panose="020B0604020202020204" pitchFamily="34" charset="0"/>
              </a:rPr>
              <a:t>2</a:t>
            </a:r>
            <a:r>
              <a:rPr lang="zh-CN" altLang="en-US" sz="2200" b="1" dirty="0">
                <a:latin typeface="Arial" panose="020B0604020202020204" pitchFamily="34" charset="0"/>
                <a:ea typeface="微软雅黑" panose="020B0503020204020204" pitchFamily="34" charset="-122"/>
                <a:cs typeface="Arial" panose="020B0604020202020204" pitchFamily="34" charset="0"/>
              </a:rPr>
              <a:t>@(ILs+DOX)的释放</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108" name="组合 4"/>
          <p:cNvGrpSpPr/>
          <p:nvPr/>
        </p:nvGrpSpPr>
        <p:grpSpPr>
          <a:xfrm>
            <a:off x="2882198" y="2635294"/>
            <a:ext cx="1602490" cy="1807609"/>
            <a:chOff x="3033885" y="1809333"/>
            <a:chExt cx="1718965" cy="1938992"/>
          </a:xfrm>
        </p:grpSpPr>
        <p:pic>
          <p:nvPicPr>
            <p:cNvPr id="2097215" name="图片 5"/>
            <p:cNvPicPr>
              <a:picLocks noChangeAspect="1"/>
            </p:cNvPicPr>
            <p:nvPr/>
          </p:nvPicPr>
          <p:blipFill>
            <a:blip r:embed="rId1" cstate="screen"/>
            <a:stretch>
              <a:fillRect/>
            </a:stretch>
          </p:blipFill>
          <p:spPr>
            <a:xfrm>
              <a:off x="3033885" y="1809333"/>
              <a:ext cx="1718965" cy="1938992"/>
            </a:xfrm>
            <a:prstGeom prst="rect">
              <a:avLst/>
            </a:prstGeom>
          </p:spPr>
        </p:pic>
        <p:pic>
          <p:nvPicPr>
            <p:cNvPr id="2097216" name="图片 6"/>
            <p:cNvPicPr>
              <a:picLocks noChangeAspect="1"/>
            </p:cNvPicPr>
            <p:nvPr/>
          </p:nvPicPr>
          <p:blipFill rotWithShape="1">
            <a:blip r:embed="rId2" cstate="screen"/>
            <a:srcRect/>
            <a:stretch>
              <a:fillRect/>
            </a:stretch>
          </p:blipFill>
          <p:spPr>
            <a:xfrm rot="5400000">
              <a:off x="3366084" y="2966087"/>
              <a:ext cx="125096" cy="115089"/>
            </a:xfrm>
            <a:prstGeom prst="rect">
              <a:avLst/>
            </a:prstGeom>
            <a:ln>
              <a:solidFill>
                <a:schemeClr val="accent1"/>
              </a:solidFill>
            </a:ln>
          </p:spPr>
        </p:pic>
        <p:pic>
          <p:nvPicPr>
            <p:cNvPr id="2097217" name="图片 7"/>
            <p:cNvPicPr>
              <a:picLocks noChangeAspect="1"/>
            </p:cNvPicPr>
            <p:nvPr/>
          </p:nvPicPr>
          <p:blipFill rotWithShape="1">
            <a:blip r:embed="rId2" cstate="screen"/>
            <a:srcRect/>
            <a:stretch>
              <a:fillRect/>
            </a:stretch>
          </p:blipFill>
          <p:spPr>
            <a:xfrm rot="5400000">
              <a:off x="3471638" y="3163542"/>
              <a:ext cx="125096" cy="115089"/>
            </a:xfrm>
            <a:prstGeom prst="rect">
              <a:avLst/>
            </a:prstGeom>
            <a:ln>
              <a:solidFill>
                <a:schemeClr val="accent1"/>
              </a:solidFill>
            </a:ln>
          </p:spPr>
        </p:pic>
        <p:pic>
          <p:nvPicPr>
            <p:cNvPr id="2097218" name="图片 8"/>
            <p:cNvPicPr>
              <a:picLocks noChangeAspect="1"/>
            </p:cNvPicPr>
            <p:nvPr/>
          </p:nvPicPr>
          <p:blipFill rotWithShape="1">
            <a:blip r:embed="rId2" cstate="screen"/>
            <a:srcRect/>
            <a:stretch>
              <a:fillRect/>
            </a:stretch>
          </p:blipFill>
          <p:spPr>
            <a:xfrm rot="5400000">
              <a:off x="3586728" y="3021885"/>
              <a:ext cx="125096" cy="115089"/>
            </a:xfrm>
            <a:prstGeom prst="rect">
              <a:avLst/>
            </a:prstGeom>
            <a:ln>
              <a:solidFill>
                <a:schemeClr val="accent1"/>
              </a:solidFill>
            </a:ln>
          </p:spPr>
        </p:pic>
        <p:pic>
          <p:nvPicPr>
            <p:cNvPr id="2097219" name="图片 9"/>
            <p:cNvPicPr>
              <a:picLocks noChangeAspect="1"/>
            </p:cNvPicPr>
            <p:nvPr/>
          </p:nvPicPr>
          <p:blipFill rotWithShape="1">
            <a:blip r:embed="rId2" cstate="screen"/>
            <a:srcRect/>
            <a:stretch>
              <a:fillRect/>
            </a:stretch>
          </p:blipFill>
          <p:spPr>
            <a:xfrm rot="5400000">
              <a:off x="3799046" y="3100993"/>
              <a:ext cx="125096" cy="115089"/>
            </a:xfrm>
            <a:prstGeom prst="rect">
              <a:avLst/>
            </a:prstGeom>
            <a:ln>
              <a:solidFill>
                <a:schemeClr val="accent1"/>
              </a:solidFill>
            </a:ln>
          </p:spPr>
        </p:pic>
        <p:pic>
          <p:nvPicPr>
            <p:cNvPr id="2097220" name="图片 10"/>
            <p:cNvPicPr>
              <a:picLocks noChangeAspect="1"/>
            </p:cNvPicPr>
            <p:nvPr/>
          </p:nvPicPr>
          <p:blipFill rotWithShape="1">
            <a:blip r:embed="rId2" cstate="screen"/>
            <a:srcRect/>
            <a:stretch>
              <a:fillRect/>
            </a:stretch>
          </p:blipFill>
          <p:spPr>
            <a:xfrm rot="5400000">
              <a:off x="3953818" y="3183988"/>
              <a:ext cx="125096" cy="115089"/>
            </a:xfrm>
            <a:prstGeom prst="rect">
              <a:avLst/>
            </a:prstGeom>
            <a:ln>
              <a:solidFill>
                <a:schemeClr val="accent1"/>
              </a:solidFill>
            </a:ln>
          </p:spPr>
        </p:pic>
        <p:pic>
          <p:nvPicPr>
            <p:cNvPr id="2097221" name="图片 11"/>
            <p:cNvPicPr>
              <a:picLocks noChangeAspect="1"/>
            </p:cNvPicPr>
            <p:nvPr/>
          </p:nvPicPr>
          <p:blipFill rotWithShape="1">
            <a:blip r:embed="rId2" cstate="screen"/>
            <a:srcRect/>
            <a:stretch>
              <a:fillRect/>
            </a:stretch>
          </p:blipFill>
          <p:spPr>
            <a:xfrm rot="5400000">
              <a:off x="3985035" y="2975469"/>
              <a:ext cx="125096" cy="115089"/>
            </a:xfrm>
            <a:prstGeom prst="rect">
              <a:avLst/>
            </a:prstGeom>
            <a:ln>
              <a:solidFill>
                <a:schemeClr val="accent1"/>
              </a:solidFill>
            </a:ln>
          </p:spPr>
        </p:pic>
        <p:pic>
          <p:nvPicPr>
            <p:cNvPr id="2097222" name="图片 12"/>
            <p:cNvPicPr>
              <a:picLocks noChangeAspect="1"/>
            </p:cNvPicPr>
            <p:nvPr/>
          </p:nvPicPr>
          <p:blipFill rotWithShape="1">
            <a:blip r:embed="rId2" cstate="screen"/>
            <a:srcRect/>
            <a:stretch>
              <a:fillRect/>
            </a:stretch>
          </p:blipFill>
          <p:spPr>
            <a:xfrm rot="5400000">
              <a:off x="4180675" y="3062063"/>
              <a:ext cx="125096" cy="115089"/>
            </a:xfrm>
            <a:prstGeom prst="rect">
              <a:avLst/>
            </a:prstGeom>
            <a:ln>
              <a:solidFill>
                <a:schemeClr val="accent1"/>
              </a:solidFill>
            </a:ln>
          </p:spPr>
        </p:pic>
        <p:pic>
          <p:nvPicPr>
            <p:cNvPr id="2097223" name="图片 13"/>
            <p:cNvPicPr>
              <a:picLocks noChangeAspect="1"/>
            </p:cNvPicPr>
            <p:nvPr/>
          </p:nvPicPr>
          <p:blipFill rotWithShape="1">
            <a:blip r:embed="rId2" cstate="screen"/>
            <a:srcRect/>
            <a:stretch>
              <a:fillRect/>
            </a:stretch>
          </p:blipFill>
          <p:spPr>
            <a:xfrm rot="5400000">
              <a:off x="4327284" y="3112501"/>
              <a:ext cx="125096" cy="115089"/>
            </a:xfrm>
            <a:prstGeom prst="rect">
              <a:avLst/>
            </a:prstGeom>
            <a:ln>
              <a:solidFill>
                <a:schemeClr val="accent1"/>
              </a:solidFill>
            </a:ln>
          </p:spPr>
        </p:pic>
        <p:pic>
          <p:nvPicPr>
            <p:cNvPr id="2097224" name="图片 14"/>
            <p:cNvPicPr>
              <a:picLocks noChangeAspect="1"/>
            </p:cNvPicPr>
            <p:nvPr/>
          </p:nvPicPr>
          <p:blipFill rotWithShape="1">
            <a:blip r:embed="rId2" cstate="screen"/>
            <a:srcRect/>
            <a:stretch>
              <a:fillRect/>
            </a:stretch>
          </p:blipFill>
          <p:spPr>
            <a:xfrm rot="5400000">
              <a:off x="3308538" y="3263686"/>
              <a:ext cx="125096" cy="115089"/>
            </a:xfrm>
            <a:prstGeom prst="rect">
              <a:avLst/>
            </a:prstGeom>
            <a:ln>
              <a:solidFill>
                <a:schemeClr val="accent1"/>
              </a:solidFill>
            </a:ln>
          </p:spPr>
        </p:pic>
        <p:pic>
          <p:nvPicPr>
            <p:cNvPr id="2097225" name="图片 15"/>
            <p:cNvPicPr>
              <a:picLocks noChangeAspect="1"/>
            </p:cNvPicPr>
            <p:nvPr/>
          </p:nvPicPr>
          <p:blipFill rotWithShape="1">
            <a:blip r:embed="rId2" cstate="screen"/>
            <a:srcRect/>
            <a:stretch>
              <a:fillRect/>
            </a:stretch>
          </p:blipFill>
          <p:spPr>
            <a:xfrm rot="5400000">
              <a:off x="3414092" y="3461141"/>
              <a:ext cx="125096" cy="115089"/>
            </a:xfrm>
            <a:prstGeom prst="rect">
              <a:avLst/>
            </a:prstGeom>
            <a:ln>
              <a:solidFill>
                <a:schemeClr val="accent1"/>
              </a:solidFill>
            </a:ln>
          </p:spPr>
        </p:pic>
        <p:pic>
          <p:nvPicPr>
            <p:cNvPr id="2097226" name="图片 16"/>
            <p:cNvPicPr>
              <a:picLocks noChangeAspect="1"/>
            </p:cNvPicPr>
            <p:nvPr/>
          </p:nvPicPr>
          <p:blipFill rotWithShape="1">
            <a:blip r:embed="rId2" cstate="screen"/>
            <a:srcRect/>
            <a:stretch>
              <a:fillRect/>
            </a:stretch>
          </p:blipFill>
          <p:spPr>
            <a:xfrm rot="5400000">
              <a:off x="3529182" y="3319484"/>
              <a:ext cx="125096" cy="115089"/>
            </a:xfrm>
            <a:prstGeom prst="rect">
              <a:avLst/>
            </a:prstGeom>
            <a:ln>
              <a:solidFill>
                <a:schemeClr val="accent1"/>
              </a:solidFill>
            </a:ln>
          </p:spPr>
        </p:pic>
        <p:pic>
          <p:nvPicPr>
            <p:cNvPr id="2097227" name="图片 17"/>
            <p:cNvPicPr>
              <a:picLocks noChangeAspect="1"/>
            </p:cNvPicPr>
            <p:nvPr/>
          </p:nvPicPr>
          <p:blipFill rotWithShape="1">
            <a:blip r:embed="rId2" cstate="screen"/>
            <a:srcRect/>
            <a:stretch>
              <a:fillRect/>
            </a:stretch>
          </p:blipFill>
          <p:spPr>
            <a:xfrm rot="5400000">
              <a:off x="3741500" y="3398592"/>
              <a:ext cx="125096" cy="115089"/>
            </a:xfrm>
            <a:prstGeom prst="rect">
              <a:avLst/>
            </a:prstGeom>
            <a:ln>
              <a:solidFill>
                <a:schemeClr val="accent1"/>
              </a:solidFill>
            </a:ln>
          </p:spPr>
        </p:pic>
        <p:pic>
          <p:nvPicPr>
            <p:cNvPr id="2097228" name="图片 18"/>
            <p:cNvPicPr>
              <a:picLocks noChangeAspect="1"/>
            </p:cNvPicPr>
            <p:nvPr/>
          </p:nvPicPr>
          <p:blipFill rotWithShape="1">
            <a:blip r:embed="rId2" cstate="screen"/>
            <a:srcRect/>
            <a:stretch>
              <a:fillRect/>
            </a:stretch>
          </p:blipFill>
          <p:spPr>
            <a:xfrm rot="5400000">
              <a:off x="3896272" y="3481587"/>
              <a:ext cx="125096" cy="115089"/>
            </a:xfrm>
            <a:prstGeom prst="rect">
              <a:avLst/>
            </a:prstGeom>
            <a:ln>
              <a:solidFill>
                <a:schemeClr val="accent1"/>
              </a:solidFill>
            </a:ln>
          </p:spPr>
        </p:pic>
        <p:pic>
          <p:nvPicPr>
            <p:cNvPr id="2097229" name="图片 19"/>
            <p:cNvPicPr>
              <a:picLocks noChangeAspect="1"/>
            </p:cNvPicPr>
            <p:nvPr/>
          </p:nvPicPr>
          <p:blipFill rotWithShape="1">
            <a:blip r:embed="rId2" cstate="screen"/>
            <a:srcRect/>
            <a:stretch>
              <a:fillRect/>
            </a:stretch>
          </p:blipFill>
          <p:spPr>
            <a:xfrm rot="5400000">
              <a:off x="3769155" y="3247450"/>
              <a:ext cx="125096" cy="115089"/>
            </a:xfrm>
            <a:prstGeom prst="rect">
              <a:avLst/>
            </a:prstGeom>
            <a:ln>
              <a:solidFill>
                <a:schemeClr val="accent1"/>
              </a:solidFill>
            </a:ln>
          </p:spPr>
        </p:pic>
        <p:pic>
          <p:nvPicPr>
            <p:cNvPr id="2097230" name="图片 20"/>
            <p:cNvPicPr>
              <a:picLocks noChangeAspect="1"/>
            </p:cNvPicPr>
            <p:nvPr/>
          </p:nvPicPr>
          <p:blipFill rotWithShape="1">
            <a:blip r:embed="rId2" cstate="screen"/>
            <a:srcRect/>
            <a:stretch>
              <a:fillRect/>
            </a:stretch>
          </p:blipFill>
          <p:spPr>
            <a:xfrm rot="5400000">
              <a:off x="4309678" y="3374627"/>
              <a:ext cx="125096" cy="115089"/>
            </a:xfrm>
            <a:prstGeom prst="rect">
              <a:avLst/>
            </a:prstGeom>
            <a:ln>
              <a:solidFill>
                <a:schemeClr val="accent1"/>
              </a:solidFill>
            </a:ln>
          </p:spPr>
        </p:pic>
        <p:pic>
          <p:nvPicPr>
            <p:cNvPr id="2097231" name="图片 21"/>
            <p:cNvPicPr>
              <a:picLocks noChangeAspect="1"/>
            </p:cNvPicPr>
            <p:nvPr/>
          </p:nvPicPr>
          <p:blipFill rotWithShape="1">
            <a:blip r:embed="rId2" cstate="screen"/>
            <a:srcRect/>
            <a:stretch>
              <a:fillRect/>
            </a:stretch>
          </p:blipFill>
          <p:spPr>
            <a:xfrm rot="5400000">
              <a:off x="4136246" y="3419627"/>
              <a:ext cx="125096" cy="115089"/>
            </a:xfrm>
            <a:prstGeom prst="rect">
              <a:avLst/>
            </a:prstGeom>
            <a:ln>
              <a:solidFill>
                <a:schemeClr val="accent1"/>
              </a:solidFill>
            </a:ln>
          </p:spPr>
        </p:pic>
      </p:grpSp>
      <p:grpSp>
        <p:nvGrpSpPr>
          <p:cNvPr id="109" name="组合 22"/>
          <p:cNvGrpSpPr/>
          <p:nvPr/>
        </p:nvGrpSpPr>
        <p:grpSpPr>
          <a:xfrm>
            <a:off x="7751763" y="2635294"/>
            <a:ext cx="1602490" cy="1807609"/>
            <a:chOff x="3033885" y="1809333"/>
            <a:chExt cx="1718965" cy="1938992"/>
          </a:xfrm>
        </p:grpSpPr>
        <p:pic>
          <p:nvPicPr>
            <p:cNvPr id="2097232" name="图片 23"/>
            <p:cNvPicPr>
              <a:picLocks noChangeAspect="1"/>
            </p:cNvPicPr>
            <p:nvPr/>
          </p:nvPicPr>
          <p:blipFill>
            <a:blip r:embed="rId1" cstate="screen"/>
            <a:stretch>
              <a:fillRect/>
            </a:stretch>
          </p:blipFill>
          <p:spPr>
            <a:xfrm>
              <a:off x="3033885" y="1809333"/>
              <a:ext cx="1718965" cy="1938992"/>
            </a:xfrm>
            <a:prstGeom prst="rect">
              <a:avLst/>
            </a:prstGeom>
          </p:spPr>
        </p:pic>
        <p:pic>
          <p:nvPicPr>
            <p:cNvPr id="2097233" name="图片 24"/>
            <p:cNvPicPr>
              <a:picLocks noChangeAspect="1"/>
            </p:cNvPicPr>
            <p:nvPr/>
          </p:nvPicPr>
          <p:blipFill rotWithShape="1">
            <a:blip r:embed="rId2" cstate="screen"/>
            <a:srcRect/>
            <a:stretch>
              <a:fillRect/>
            </a:stretch>
          </p:blipFill>
          <p:spPr>
            <a:xfrm rot="5400000">
              <a:off x="3366084" y="2966087"/>
              <a:ext cx="125096" cy="115089"/>
            </a:xfrm>
            <a:prstGeom prst="rect">
              <a:avLst/>
            </a:prstGeom>
            <a:ln>
              <a:solidFill>
                <a:schemeClr val="accent1"/>
              </a:solidFill>
            </a:ln>
          </p:spPr>
        </p:pic>
        <p:pic>
          <p:nvPicPr>
            <p:cNvPr id="2097234" name="图片 25"/>
            <p:cNvPicPr>
              <a:picLocks noChangeAspect="1"/>
            </p:cNvPicPr>
            <p:nvPr/>
          </p:nvPicPr>
          <p:blipFill rotWithShape="1">
            <a:blip r:embed="rId2" cstate="screen"/>
            <a:srcRect/>
            <a:stretch>
              <a:fillRect/>
            </a:stretch>
          </p:blipFill>
          <p:spPr>
            <a:xfrm rot="5400000">
              <a:off x="3471638" y="3163542"/>
              <a:ext cx="125096" cy="115089"/>
            </a:xfrm>
            <a:prstGeom prst="rect">
              <a:avLst/>
            </a:prstGeom>
            <a:ln>
              <a:solidFill>
                <a:schemeClr val="accent1"/>
              </a:solidFill>
            </a:ln>
          </p:spPr>
        </p:pic>
        <p:pic>
          <p:nvPicPr>
            <p:cNvPr id="2097235" name="图片 26"/>
            <p:cNvPicPr>
              <a:picLocks noChangeAspect="1"/>
            </p:cNvPicPr>
            <p:nvPr/>
          </p:nvPicPr>
          <p:blipFill rotWithShape="1">
            <a:blip r:embed="rId2" cstate="screen"/>
            <a:srcRect/>
            <a:stretch>
              <a:fillRect/>
            </a:stretch>
          </p:blipFill>
          <p:spPr>
            <a:xfrm rot="5400000">
              <a:off x="3586728" y="3021885"/>
              <a:ext cx="125096" cy="115089"/>
            </a:xfrm>
            <a:prstGeom prst="rect">
              <a:avLst/>
            </a:prstGeom>
            <a:ln>
              <a:solidFill>
                <a:schemeClr val="accent1"/>
              </a:solidFill>
            </a:ln>
          </p:spPr>
        </p:pic>
        <p:pic>
          <p:nvPicPr>
            <p:cNvPr id="2097236" name="图片 27"/>
            <p:cNvPicPr>
              <a:picLocks noChangeAspect="1"/>
            </p:cNvPicPr>
            <p:nvPr/>
          </p:nvPicPr>
          <p:blipFill rotWithShape="1">
            <a:blip r:embed="rId2" cstate="screen"/>
            <a:srcRect/>
            <a:stretch>
              <a:fillRect/>
            </a:stretch>
          </p:blipFill>
          <p:spPr>
            <a:xfrm rot="5400000">
              <a:off x="3799046" y="3100993"/>
              <a:ext cx="125096" cy="115089"/>
            </a:xfrm>
            <a:prstGeom prst="rect">
              <a:avLst/>
            </a:prstGeom>
            <a:ln>
              <a:solidFill>
                <a:schemeClr val="accent1"/>
              </a:solidFill>
            </a:ln>
          </p:spPr>
        </p:pic>
        <p:pic>
          <p:nvPicPr>
            <p:cNvPr id="2097237" name="图片 28"/>
            <p:cNvPicPr>
              <a:picLocks noChangeAspect="1"/>
            </p:cNvPicPr>
            <p:nvPr/>
          </p:nvPicPr>
          <p:blipFill rotWithShape="1">
            <a:blip r:embed="rId2" cstate="screen"/>
            <a:srcRect/>
            <a:stretch>
              <a:fillRect/>
            </a:stretch>
          </p:blipFill>
          <p:spPr>
            <a:xfrm rot="5400000">
              <a:off x="3953818" y="3183988"/>
              <a:ext cx="125096" cy="115089"/>
            </a:xfrm>
            <a:prstGeom prst="rect">
              <a:avLst/>
            </a:prstGeom>
            <a:ln>
              <a:solidFill>
                <a:schemeClr val="accent1"/>
              </a:solidFill>
            </a:ln>
          </p:spPr>
        </p:pic>
        <p:pic>
          <p:nvPicPr>
            <p:cNvPr id="2097238" name="图片 29"/>
            <p:cNvPicPr>
              <a:picLocks noChangeAspect="1"/>
            </p:cNvPicPr>
            <p:nvPr/>
          </p:nvPicPr>
          <p:blipFill rotWithShape="1">
            <a:blip r:embed="rId2" cstate="screen"/>
            <a:srcRect/>
            <a:stretch>
              <a:fillRect/>
            </a:stretch>
          </p:blipFill>
          <p:spPr>
            <a:xfrm rot="5400000">
              <a:off x="3985035" y="2975469"/>
              <a:ext cx="125096" cy="115089"/>
            </a:xfrm>
            <a:prstGeom prst="rect">
              <a:avLst/>
            </a:prstGeom>
            <a:ln>
              <a:solidFill>
                <a:schemeClr val="accent1"/>
              </a:solidFill>
            </a:ln>
          </p:spPr>
        </p:pic>
        <p:pic>
          <p:nvPicPr>
            <p:cNvPr id="2097239" name="图片 30"/>
            <p:cNvPicPr>
              <a:picLocks noChangeAspect="1"/>
            </p:cNvPicPr>
            <p:nvPr/>
          </p:nvPicPr>
          <p:blipFill rotWithShape="1">
            <a:blip r:embed="rId2" cstate="screen"/>
            <a:srcRect/>
            <a:stretch>
              <a:fillRect/>
            </a:stretch>
          </p:blipFill>
          <p:spPr>
            <a:xfrm rot="5400000">
              <a:off x="4180675" y="3062063"/>
              <a:ext cx="125096" cy="115089"/>
            </a:xfrm>
            <a:prstGeom prst="rect">
              <a:avLst/>
            </a:prstGeom>
            <a:ln>
              <a:solidFill>
                <a:schemeClr val="accent1"/>
              </a:solidFill>
            </a:ln>
          </p:spPr>
        </p:pic>
        <p:pic>
          <p:nvPicPr>
            <p:cNvPr id="2097240" name="图片 31"/>
            <p:cNvPicPr>
              <a:picLocks noChangeAspect="1"/>
            </p:cNvPicPr>
            <p:nvPr/>
          </p:nvPicPr>
          <p:blipFill rotWithShape="1">
            <a:blip r:embed="rId2" cstate="screen"/>
            <a:srcRect/>
            <a:stretch>
              <a:fillRect/>
            </a:stretch>
          </p:blipFill>
          <p:spPr>
            <a:xfrm rot="5400000">
              <a:off x="4327284" y="3112501"/>
              <a:ext cx="125096" cy="115089"/>
            </a:xfrm>
            <a:prstGeom prst="rect">
              <a:avLst/>
            </a:prstGeom>
            <a:ln>
              <a:solidFill>
                <a:schemeClr val="accent1"/>
              </a:solidFill>
            </a:ln>
          </p:spPr>
        </p:pic>
        <p:pic>
          <p:nvPicPr>
            <p:cNvPr id="2097241" name="图片 32"/>
            <p:cNvPicPr>
              <a:picLocks noChangeAspect="1"/>
            </p:cNvPicPr>
            <p:nvPr/>
          </p:nvPicPr>
          <p:blipFill rotWithShape="1">
            <a:blip r:embed="rId2" cstate="screen"/>
            <a:srcRect/>
            <a:stretch>
              <a:fillRect/>
            </a:stretch>
          </p:blipFill>
          <p:spPr>
            <a:xfrm rot="5400000">
              <a:off x="3308538" y="3263686"/>
              <a:ext cx="125096" cy="115089"/>
            </a:xfrm>
            <a:prstGeom prst="rect">
              <a:avLst/>
            </a:prstGeom>
            <a:ln>
              <a:solidFill>
                <a:schemeClr val="accent1"/>
              </a:solidFill>
            </a:ln>
          </p:spPr>
        </p:pic>
        <p:pic>
          <p:nvPicPr>
            <p:cNvPr id="2097242" name="图片 33"/>
            <p:cNvPicPr>
              <a:picLocks noChangeAspect="1"/>
            </p:cNvPicPr>
            <p:nvPr/>
          </p:nvPicPr>
          <p:blipFill rotWithShape="1">
            <a:blip r:embed="rId2" cstate="screen"/>
            <a:srcRect/>
            <a:stretch>
              <a:fillRect/>
            </a:stretch>
          </p:blipFill>
          <p:spPr>
            <a:xfrm rot="5400000">
              <a:off x="3414092" y="3461141"/>
              <a:ext cx="125096" cy="115089"/>
            </a:xfrm>
            <a:prstGeom prst="rect">
              <a:avLst/>
            </a:prstGeom>
            <a:ln>
              <a:solidFill>
                <a:schemeClr val="accent1"/>
              </a:solidFill>
            </a:ln>
          </p:spPr>
        </p:pic>
        <p:pic>
          <p:nvPicPr>
            <p:cNvPr id="2097243" name="图片 34"/>
            <p:cNvPicPr>
              <a:picLocks noChangeAspect="1"/>
            </p:cNvPicPr>
            <p:nvPr/>
          </p:nvPicPr>
          <p:blipFill rotWithShape="1">
            <a:blip r:embed="rId2" cstate="screen"/>
            <a:srcRect/>
            <a:stretch>
              <a:fillRect/>
            </a:stretch>
          </p:blipFill>
          <p:spPr>
            <a:xfrm rot="5400000">
              <a:off x="3529182" y="3319484"/>
              <a:ext cx="125096" cy="115089"/>
            </a:xfrm>
            <a:prstGeom prst="rect">
              <a:avLst/>
            </a:prstGeom>
            <a:ln>
              <a:solidFill>
                <a:schemeClr val="accent1"/>
              </a:solidFill>
            </a:ln>
          </p:spPr>
        </p:pic>
        <p:pic>
          <p:nvPicPr>
            <p:cNvPr id="2097244" name="图片 35"/>
            <p:cNvPicPr>
              <a:picLocks noChangeAspect="1"/>
            </p:cNvPicPr>
            <p:nvPr/>
          </p:nvPicPr>
          <p:blipFill rotWithShape="1">
            <a:blip r:embed="rId2" cstate="screen"/>
            <a:srcRect/>
            <a:stretch>
              <a:fillRect/>
            </a:stretch>
          </p:blipFill>
          <p:spPr>
            <a:xfrm rot="5400000">
              <a:off x="3741500" y="3398592"/>
              <a:ext cx="125096" cy="115089"/>
            </a:xfrm>
            <a:prstGeom prst="rect">
              <a:avLst/>
            </a:prstGeom>
            <a:ln>
              <a:solidFill>
                <a:schemeClr val="accent1"/>
              </a:solidFill>
            </a:ln>
          </p:spPr>
        </p:pic>
        <p:pic>
          <p:nvPicPr>
            <p:cNvPr id="2097245" name="图片 36"/>
            <p:cNvPicPr>
              <a:picLocks noChangeAspect="1"/>
            </p:cNvPicPr>
            <p:nvPr/>
          </p:nvPicPr>
          <p:blipFill rotWithShape="1">
            <a:blip r:embed="rId2" cstate="screen"/>
            <a:srcRect/>
            <a:stretch>
              <a:fillRect/>
            </a:stretch>
          </p:blipFill>
          <p:spPr>
            <a:xfrm rot="5400000">
              <a:off x="3896272" y="3481587"/>
              <a:ext cx="125096" cy="115089"/>
            </a:xfrm>
            <a:prstGeom prst="rect">
              <a:avLst/>
            </a:prstGeom>
            <a:ln>
              <a:solidFill>
                <a:schemeClr val="accent1"/>
              </a:solidFill>
            </a:ln>
          </p:spPr>
        </p:pic>
        <p:pic>
          <p:nvPicPr>
            <p:cNvPr id="2097246" name="图片 37"/>
            <p:cNvPicPr>
              <a:picLocks noChangeAspect="1"/>
            </p:cNvPicPr>
            <p:nvPr/>
          </p:nvPicPr>
          <p:blipFill rotWithShape="1">
            <a:blip r:embed="rId2" cstate="screen"/>
            <a:srcRect/>
            <a:stretch>
              <a:fillRect/>
            </a:stretch>
          </p:blipFill>
          <p:spPr>
            <a:xfrm rot="5400000">
              <a:off x="3769155" y="3247450"/>
              <a:ext cx="125096" cy="115089"/>
            </a:xfrm>
            <a:prstGeom prst="rect">
              <a:avLst/>
            </a:prstGeom>
            <a:ln>
              <a:solidFill>
                <a:schemeClr val="accent1"/>
              </a:solidFill>
            </a:ln>
          </p:spPr>
        </p:pic>
        <p:pic>
          <p:nvPicPr>
            <p:cNvPr id="2097247" name="图片 38"/>
            <p:cNvPicPr>
              <a:picLocks noChangeAspect="1"/>
            </p:cNvPicPr>
            <p:nvPr/>
          </p:nvPicPr>
          <p:blipFill rotWithShape="1">
            <a:blip r:embed="rId2" cstate="screen"/>
            <a:srcRect/>
            <a:stretch>
              <a:fillRect/>
            </a:stretch>
          </p:blipFill>
          <p:spPr>
            <a:xfrm rot="5400000">
              <a:off x="4309678" y="3374627"/>
              <a:ext cx="125096" cy="115089"/>
            </a:xfrm>
            <a:prstGeom prst="rect">
              <a:avLst/>
            </a:prstGeom>
            <a:ln>
              <a:solidFill>
                <a:schemeClr val="accent1"/>
              </a:solidFill>
            </a:ln>
          </p:spPr>
        </p:pic>
        <p:pic>
          <p:nvPicPr>
            <p:cNvPr id="2097248" name="图片 39"/>
            <p:cNvPicPr>
              <a:picLocks noChangeAspect="1"/>
            </p:cNvPicPr>
            <p:nvPr/>
          </p:nvPicPr>
          <p:blipFill rotWithShape="1">
            <a:blip r:embed="rId2" cstate="screen"/>
            <a:srcRect/>
            <a:stretch>
              <a:fillRect/>
            </a:stretch>
          </p:blipFill>
          <p:spPr>
            <a:xfrm rot="5400000">
              <a:off x="4136246" y="3419627"/>
              <a:ext cx="125096" cy="115089"/>
            </a:xfrm>
            <a:prstGeom prst="rect">
              <a:avLst/>
            </a:prstGeom>
            <a:ln>
              <a:solidFill>
                <a:schemeClr val="accent1"/>
              </a:solidFill>
            </a:ln>
          </p:spPr>
        </p:pic>
      </p:grpSp>
      <p:pic>
        <p:nvPicPr>
          <p:cNvPr id="2097249" name="图片 41"/>
          <p:cNvPicPr>
            <a:picLocks noChangeAspect="1"/>
          </p:cNvPicPr>
          <p:nvPr/>
        </p:nvPicPr>
        <p:blipFill rotWithShape="1">
          <a:blip r:embed="rId3" cstate="screen"/>
          <a:srcRect/>
          <a:stretch>
            <a:fillRect/>
          </a:stretch>
        </p:blipFill>
        <p:spPr>
          <a:xfrm>
            <a:off x="8334063" y="2907572"/>
            <a:ext cx="450030" cy="1028700"/>
          </a:xfrm>
          <a:prstGeom prst="rect">
            <a:avLst/>
          </a:prstGeom>
        </p:spPr>
      </p:pic>
      <p:pic>
        <p:nvPicPr>
          <p:cNvPr id="2097250" name="图片 42"/>
          <p:cNvPicPr>
            <a:picLocks noChangeAspect="1"/>
          </p:cNvPicPr>
          <p:nvPr/>
        </p:nvPicPr>
        <p:blipFill rotWithShape="1">
          <a:blip r:embed="rId3" cstate="screen"/>
          <a:srcRect/>
          <a:stretch>
            <a:fillRect/>
          </a:stretch>
        </p:blipFill>
        <p:spPr>
          <a:xfrm>
            <a:off x="3437395" y="2907572"/>
            <a:ext cx="450030" cy="1028700"/>
          </a:xfrm>
          <a:prstGeom prst="rect">
            <a:avLst/>
          </a:prstGeom>
        </p:spPr>
      </p:pic>
      <p:sp>
        <p:nvSpPr>
          <p:cNvPr id="1048707" name="矩形 43"/>
          <p:cNvSpPr/>
          <p:nvPr/>
        </p:nvSpPr>
        <p:spPr>
          <a:xfrm>
            <a:off x="3349062" y="1910944"/>
            <a:ext cx="1005381" cy="553998"/>
          </a:xfrm>
          <a:prstGeom prst="rect">
            <a:avLst/>
          </a:prstGeom>
        </p:spPr>
        <p:txBody>
          <a:bodyPr wrap="square">
            <a:spAutoFit/>
          </a:bodyPr>
          <a:lstStyle/>
          <a:p>
            <a:pPr latinLnBrk="1">
              <a:lnSpc>
                <a:spcPct val="150000"/>
              </a:lnSpc>
            </a:pPr>
            <a:r>
              <a:rPr lang="zh-CN" altLang="en-US" sz="2000" dirty="0">
                <a:latin typeface="Arial" panose="020B0604020202020204" pitchFamily="34" charset="0"/>
                <a:ea typeface="微软雅黑" panose="020B0503020204020204" pitchFamily="34" charset="-122"/>
                <a:cs typeface="Arial" panose="020B0604020202020204" pitchFamily="34" charset="0"/>
              </a:rPr>
              <a:t>37℃</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p:txBody>
      </p:sp>
      <p:sp>
        <p:nvSpPr>
          <p:cNvPr id="1048708" name="矩形 44"/>
          <p:cNvSpPr/>
          <p:nvPr/>
        </p:nvSpPr>
        <p:spPr>
          <a:xfrm>
            <a:off x="8281402" y="1910944"/>
            <a:ext cx="1005381" cy="499111"/>
          </a:xfrm>
          <a:prstGeom prst="rect">
            <a:avLst/>
          </a:prstGeom>
        </p:spPr>
        <p:txBody>
          <a:bodyPr wrap="square">
            <a:spAutoFit/>
          </a:bodyPr>
          <a:lstStyle/>
          <a:p>
            <a:pPr latinLnBrk="1">
              <a:lnSpc>
                <a:spcPct val="150000"/>
              </a:lnSpc>
            </a:pPr>
            <a:r>
              <a:rPr lang="en-US" altLang="zh-CN" sz="2000" dirty="0">
                <a:latin typeface="Arial" panose="020B0604020202020204" pitchFamily="34" charset="0"/>
                <a:ea typeface="微软雅黑" panose="020B0503020204020204" pitchFamily="34" charset="-122"/>
                <a:cs typeface="Arial" panose="020B0604020202020204" pitchFamily="34" charset="0"/>
              </a:rPr>
              <a:t>65</a:t>
            </a:r>
            <a:r>
              <a:rPr lang="zh-CN" altLang="en-US" sz="2000" dirty="0">
                <a:latin typeface="Arial" panose="020B0604020202020204" pitchFamily="34" charset="0"/>
                <a:ea typeface="微软雅黑" panose="020B0503020204020204" pitchFamily="34" charset="-122"/>
                <a:cs typeface="Arial" panose="020B0604020202020204" pitchFamily="34" charset="0"/>
              </a:rPr>
              <a:t>℃</a:t>
            </a:r>
            <a:endParaRPr lang="zh-CN" altLang="en-US" sz="2000"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9"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710" name="TextBox 1"/>
          <p:cNvSpPr txBox="1"/>
          <p:nvPr/>
        </p:nvSpPr>
        <p:spPr>
          <a:xfrm>
            <a:off x="2533968" y="3893337"/>
            <a:ext cx="1623836" cy="1077218"/>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zh-CN" altLang="en-US" sz="3200" i="0" u="none" strike="noStrike" kern="1200" cap="none" spc="0" normalizeH="0" baseline="0" noProof="0" dirty="0">
                <a:ln>
                  <a:noFill/>
                </a:ln>
                <a:solidFill>
                  <a:schemeClr val="bg1">
                    <a:lumMod val="75000"/>
                  </a:schemeClr>
                </a:solidFill>
                <a:uLnTx/>
                <a:uFillTx/>
                <a:latin typeface="微软雅黑" panose="020B0503020204020204" pitchFamily="34" charset="-122"/>
                <a:ea typeface="微软雅黑" panose="020B0503020204020204" pitchFamily="34" charset="-122"/>
                <a:cs typeface="+mn-ea"/>
                <a:sym typeface="+mn-lt"/>
              </a:rPr>
              <a:t>实 验 方 法</a:t>
            </a:r>
            <a:endParaRPr kumimoji="0" lang="zh-CN" altLang="en-US" sz="3200" i="0" u="none" strike="noStrike" kern="1200" cap="none" spc="0" normalizeH="0" baseline="0" noProof="0" dirty="0">
              <a:ln>
                <a:noFill/>
              </a:ln>
              <a:solidFill>
                <a:schemeClr val="bg1">
                  <a:lumMod val="75000"/>
                </a:schemeClr>
              </a:solidFill>
              <a:uLnTx/>
              <a:uFillTx/>
              <a:latin typeface="微软雅黑" panose="020B0503020204020204" pitchFamily="34" charset="-122"/>
              <a:ea typeface="微软雅黑" panose="020B0503020204020204" pitchFamily="34" charset="-122"/>
              <a:cs typeface="+mn-ea"/>
              <a:sym typeface="+mn-lt"/>
            </a:endParaRPr>
          </a:p>
        </p:txBody>
      </p:sp>
      <p:pic>
        <p:nvPicPr>
          <p:cNvPr id="2097251" name="图片 5"/>
          <p:cNvPicPr>
            <a:picLocks noChangeAspect="1"/>
          </p:cNvPicPr>
          <p:nvPr/>
        </p:nvPicPr>
        <p:blipFill>
          <a:blip r:embed="rId1"/>
          <a:stretch>
            <a:fillRect/>
          </a:stretch>
        </p:blipFill>
        <p:spPr>
          <a:xfrm>
            <a:off x="8116570" y="433189"/>
            <a:ext cx="3322608" cy="835224"/>
          </a:xfrm>
          <a:prstGeom prst="rect">
            <a:avLst/>
          </a:prstGeom>
        </p:spPr>
      </p:pic>
      <p:sp>
        <p:nvSpPr>
          <p:cNvPr id="1048711" name="文本框 99"/>
          <p:cNvSpPr txBox="1"/>
          <p:nvPr/>
        </p:nvSpPr>
        <p:spPr>
          <a:xfrm>
            <a:off x="5084215" y="3893337"/>
            <a:ext cx="1623836" cy="1077218"/>
          </a:xfrm>
          <a:prstGeom prst="rect">
            <a:avLst/>
          </a:prstGeom>
          <a:noFill/>
          <a:ln>
            <a:noFill/>
          </a:ln>
        </p:spPr>
        <p:txBody>
          <a:bodyPr wrap="square">
            <a:spAutoFit/>
          </a:bodyPr>
          <a:lstStyle>
            <a:defPPr>
              <a:defRPr lang="zh-CN"/>
            </a:defPPr>
            <a:lvl1pPr marR="0" lvl="0" indent="0" defTabSz="1088390" fontAlgn="auto">
              <a:lnSpc>
                <a:spcPct val="100000"/>
              </a:lnSpc>
              <a:spcBef>
                <a:spcPts val="0"/>
              </a:spcBef>
              <a:spcAft>
                <a:spcPts val="0"/>
              </a:spcAft>
              <a:buClrTx/>
              <a:buSzTx/>
              <a:buFontTx/>
              <a:buNone/>
              <a:defRPr kumimoji="0" sz="4000" b="1" i="0" u="none" strike="noStrike" cap="none" spc="0" normalizeH="0" baseline="0">
                <a:ln>
                  <a:noFill/>
                </a:ln>
                <a:solidFill>
                  <a:schemeClr val="bg1"/>
                </a:solidFill>
                <a:uLnTx/>
                <a:uFillTx/>
                <a:latin typeface="微软雅黑" panose="020B0503020204020204" pitchFamily="34" charset="-122"/>
                <a:ea typeface="微软雅黑" panose="020B0503020204020204" pitchFamily="34" charset="-122"/>
                <a:cs typeface="+mn-ea"/>
              </a:defRPr>
            </a:lvl1pPr>
          </a:lstStyle>
          <a:p>
            <a:pPr algn="ctr"/>
            <a:r>
              <a:rPr lang="zh-CN" altLang="en-US" sz="3200" dirty="0"/>
              <a:t>观 察 指 标</a:t>
            </a:r>
            <a:endParaRPr lang="zh-CN" altLang="en-US" sz="3200" dirty="0"/>
          </a:p>
        </p:txBody>
      </p:sp>
      <p:sp>
        <p:nvSpPr>
          <p:cNvPr id="1048712" name="TextBox 1"/>
          <p:cNvSpPr txBox="1"/>
          <p:nvPr/>
        </p:nvSpPr>
        <p:spPr>
          <a:xfrm>
            <a:off x="2533968"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i="0" u="none" strike="noStrike" kern="1200" cap="none" spc="0" normalizeH="0" baseline="0" noProof="0" dirty="0">
                <a:ln>
                  <a:noFill/>
                </a:ln>
                <a:solidFill>
                  <a:schemeClr val="bg1">
                    <a:lumMod val="75000"/>
                  </a:schemeClr>
                </a:solidFill>
                <a:uLnTx/>
                <a:uFillTx/>
                <a:latin typeface="微软雅黑" panose="020B0503020204020204" pitchFamily="34" charset="-122"/>
                <a:ea typeface="微软雅黑" panose="020B0503020204020204" pitchFamily="34" charset="-122"/>
                <a:cs typeface="+mn-ea"/>
                <a:sym typeface="+mn-lt"/>
              </a:rPr>
              <a:t>A</a:t>
            </a:r>
            <a:endParaRPr kumimoji="0" lang="zh-CN" altLang="en-US" sz="3200" i="0" u="none" strike="noStrike" kern="1200" cap="none" spc="0" normalizeH="0" baseline="0" noProof="0" dirty="0">
              <a:ln>
                <a:noFill/>
              </a:ln>
              <a:solidFill>
                <a:schemeClr val="bg1">
                  <a:lumMod val="75000"/>
                </a:schemeClr>
              </a:solidFill>
              <a:uLnTx/>
              <a:uFillTx/>
              <a:latin typeface="微软雅黑" panose="020B0503020204020204" pitchFamily="34" charset="-122"/>
              <a:ea typeface="微软雅黑" panose="020B0503020204020204" pitchFamily="34" charset="-122"/>
              <a:cs typeface="+mn-ea"/>
              <a:sym typeface="+mn-lt"/>
            </a:endParaRPr>
          </a:p>
        </p:txBody>
      </p:sp>
      <p:sp>
        <p:nvSpPr>
          <p:cNvPr id="1048713" name="TextBox 1"/>
          <p:cNvSpPr txBox="1"/>
          <p:nvPr/>
        </p:nvSpPr>
        <p:spPr>
          <a:xfrm>
            <a:off x="5084215"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B</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sp>
        <p:nvSpPr>
          <p:cNvPr id="1048715" name="文本框 26"/>
          <p:cNvSpPr txBox="1">
            <a:spLocks noChangeArrowheads="1"/>
          </p:cNvSpPr>
          <p:nvPr/>
        </p:nvSpPr>
        <p:spPr bwMode="auto">
          <a:xfrm>
            <a:off x="1023109" y="1483632"/>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716" name="矩形 4"/>
          <p:cNvSpPr/>
          <p:nvPr/>
        </p:nvSpPr>
        <p:spPr>
          <a:xfrm>
            <a:off x="2225871" y="1714464"/>
            <a:ext cx="8644255" cy="460375"/>
          </a:xfrm>
          <a:prstGeom prst="rect">
            <a:avLst/>
          </a:prstGeom>
        </p:spPr>
        <p:txBody>
          <a:bodyPr wrap="none">
            <a:spAutoFit/>
          </a:bodyPr>
          <a:lstStyle/>
          <a:p>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mPEG-PLGA@ZrO</a:t>
            </a:r>
            <a:r>
              <a:rPr lang="en-US" altLang="zh-CN" sz="2400" b="1"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多功能微球的物化性能表征</a:t>
            </a:r>
            <a:endParaRPr lang="zh-CN" altLang="en-US" sz="2400" b="1" dirty="0">
              <a:latin typeface="微软雅黑" panose="020B0503020204020204" pitchFamily="34" charset="-122"/>
              <a:ea typeface="微软雅黑" panose="020B0503020204020204" pitchFamily="34" charset="-122"/>
            </a:endParaRPr>
          </a:p>
        </p:txBody>
      </p:sp>
      <p:sp>
        <p:nvSpPr>
          <p:cNvPr id="1048717" name="矩形 5"/>
          <p:cNvSpPr/>
          <p:nvPr/>
        </p:nvSpPr>
        <p:spPr>
          <a:xfrm>
            <a:off x="2225871" y="4143865"/>
            <a:ext cx="8946954" cy="82994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与生理盐水相比较，材料组消融中心区域的温度变化，距离消融中心区</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1cm</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的温度变化，以及消融面积的比较</a:t>
            </a:r>
            <a:endParaRPr lang="zh-CN" altLang="en-US" sz="2400" b="1" dirty="0">
              <a:latin typeface="微软雅黑" panose="020B0503020204020204" pitchFamily="34" charset="-122"/>
              <a:ea typeface="微软雅黑" panose="020B0503020204020204" pitchFamily="34" charset="-122"/>
            </a:endParaRPr>
          </a:p>
        </p:txBody>
      </p:sp>
      <p:sp>
        <p:nvSpPr>
          <p:cNvPr id="1048718" name="矩形 6"/>
          <p:cNvSpPr/>
          <p:nvPr/>
        </p:nvSpPr>
        <p:spPr>
          <a:xfrm>
            <a:off x="2225870" y="2880879"/>
            <a:ext cx="9196235" cy="460375"/>
          </a:xfrm>
          <a:prstGeom prst="rect">
            <a:avLst/>
          </a:prstGeom>
        </p:spPr>
        <p:txBody>
          <a:bodyPr wrap="square">
            <a:spAutoFit/>
          </a:bodyPr>
          <a:lstStyle/>
          <a:p>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mPEG-PLGA@ZrO</a:t>
            </a:r>
            <a:r>
              <a:rPr lang="en-US" altLang="zh-CN" sz="2400" b="1"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2</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@(DOX+ILS)</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多功能微球溶液浓度</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CT</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sym typeface="+mn-ea"/>
              </a:rPr>
              <a:t>值改变</a:t>
            </a:r>
            <a:endPar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719" name="文本框 26"/>
          <p:cNvSpPr txBox="1">
            <a:spLocks noChangeArrowheads="1"/>
          </p:cNvSpPr>
          <p:nvPr/>
        </p:nvSpPr>
        <p:spPr bwMode="auto">
          <a:xfrm>
            <a:off x="1023109" y="2695710"/>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720" name="文本框 26"/>
          <p:cNvSpPr txBox="1">
            <a:spLocks noChangeArrowheads="1"/>
          </p:cNvSpPr>
          <p:nvPr/>
        </p:nvSpPr>
        <p:spPr bwMode="auto">
          <a:xfrm>
            <a:off x="1023109" y="4142738"/>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721" name="文本框 26"/>
          <p:cNvSpPr txBox="1">
            <a:spLocks noChangeArrowheads="1"/>
          </p:cNvSpPr>
          <p:nvPr/>
        </p:nvSpPr>
        <p:spPr bwMode="auto">
          <a:xfrm>
            <a:off x="1023109" y="5589268"/>
            <a:ext cx="834720" cy="82994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722" name="矩形 9"/>
          <p:cNvSpPr/>
          <p:nvPr/>
        </p:nvSpPr>
        <p:spPr>
          <a:xfrm>
            <a:off x="2074741" y="5589125"/>
            <a:ext cx="8946954" cy="830997"/>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在常温（</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37℃</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）以及</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65℃</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的情况下，观察材料的形状改变及</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ZrO</a:t>
            </a:r>
            <a:r>
              <a:rPr lang="en-US" altLang="zh-CN" sz="2400" b="1"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24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的释放情况</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Rectangle 1"/>
          <p:cNvSpPr>
            <a:spLocks noChangeArrowheads="1"/>
          </p:cNvSpPr>
          <p:nvPr/>
        </p:nvSpPr>
        <p:spPr bwMode="auto">
          <a:xfrm>
            <a:off x="968020" y="1841476"/>
            <a:ext cx="4921225" cy="4039054"/>
          </a:xfrm>
          <a:prstGeom prst="rect">
            <a:avLst/>
          </a:prstGeom>
        </p:spPr>
        <p:txBody>
          <a:bodyPr wrap="square">
            <a:spAutoFit/>
          </a:bodyPr>
          <a:lstStyle/>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a:t>
            </a:r>
            <a:r>
              <a:rPr lang="en-US" altLang="zh-CN" sz="2000" b="1" dirty="0">
                <a:latin typeface="微软雅黑" panose="020B0503020204020204" pitchFamily="34" charset="-122"/>
                <a:ea typeface="微软雅黑" panose="020B0503020204020204" pitchFamily="34" charset="-122"/>
              </a:rPr>
              <a:t>spss17.0</a:t>
            </a:r>
            <a:r>
              <a:rPr lang="zh-CN" altLang="en-US" sz="2000" b="1" dirty="0">
                <a:latin typeface="微软雅黑" panose="020B0503020204020204" pitchFamily="34" charset="-122"/>
                <a:ea typeface="微软雅黑" panose="020B0503020204020204" pitchFamily="34" charset="-122"/>
              </a:rPr>
              <a:t>统计软件</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实验中所有计量资料的数据以采用均数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标准差表示</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使用独立样本</a:t>
            </a:r>
            <a:r>
              <a:rPr lang="en-US" altLang="zh-CN" sz="2000" b="1" dirty="0">
                <a:latin typeface="微软雅黑" panose="020B0503020204020204" pitchFamily="34" charset="-122"/>
                <a:ea typeface="微软雅黑" panose="020B0503020204020204" pitchFamily="34" charset="-122"/>
              </a:rPr>
              <a:t>t</a:t>
            </a:r>
            <a:r>
              <a:rPr lang="zh-CN" altLang="en-US" sz="2000" b="1" dirty="0">
                <a:latin typeface="微软雅黑" panose="020B0503020204020204" pitchFamily="34" charset="-122"/>
                <a:ea typeface="微软雅黑" panose="020B0503020204020204" pitchFamily="34" charset="-122"/>
              </a:rPr>
              <a:t>检验的统计方法</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α</a:t>
            </a:r>
            <a:r>
              <a:rPr lang="zh-CN" altLang="en-US" sz="2000" b="1" dirty="0">
                <a:latin typeface="微软雅黑" panose="020B0503020204020204" pitchFamily="34" charset="-122"/>
                <a:ea typeface="微软雅黑" panose="020B0503020204020204" pitchFamily="34" charset="-122"/>
              </a:rPr>
              <a:t>取值为</a:t>
            </a:r>
            <a:r>
              <a:rPr lang="en-US" altLang="zh-CN" sz="2000" b="1" dirty="0">
                <a:latin typeface="微软雅黑" panose="020B0503020204020204" pitchFamily="34" charset="-122"/>
                <a:ea typeface="微软雅黑" panose="020B0503020204020204" pitchFamily="34" charset="-122"/>
              </a:rPr>
              <a:t>0.05</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把</a:t>
            </a: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值小于</a:t>
            </a:r>
            <a:r>
              <a:rPr lang="en-US" altLang="zh-CN" sz="2000" b="1" dirty="0">
                <a:latin typeface="微软雅黑" panose="020B0503020204020204" pitchFamily="34" charset="-122"/>
                <a:ea typeface="微软雅黑" panose="020B0503020204020204" pitchFamily="34" charset="-122"/>
              </a:rPr>
              <a:t>0.05</a:t>
            </a:r>
            <a:r>
              <a:rPr lang="zh-CN" altLang="en-US" sz="2000" b="1" dirty="0">
                <a:latin typeface="微软雅黑" panose="020B0503020204020204" pitchFamily="34" charset="-122"/>
                <a:ea typeface="微软雅黑" panose="020B0503020204020204" pitchFamily="34" charset="-122"/>
              </a:rPr>
              <a:t>认为代表统计学差异</a:t>
            </a:r>
            <a:endParaRPr lang="zh-CN" altLang="en-US" sz="2000" b="1" dirty="0">
              <a:latin typeface="微软雅黑" panose="020B0503020204020204" pitchFamily="34" charset="-122"/>
              <a:ea typeface="微软雅黑" panose="020B0503020204020204" pitchFamily="34" charset="-122"/>
            </a:endParaRPr>
          </a:p>
        </p:txBody>
      </p:sp>
      <p:sp>
        <p:nvSpPr>
          <p:cNvPr id="1048724" name="矩形 3"/>
          <p:cNvSpPr/>
          <p:nvPr/>
        </p:nvSpPr>
        <p:spPr>
          <a:xfrm>
            <a:off x="1023109" y="1132518"/>
            <a:ext cx="2857520" cy="600164"/>
          </a:xfrm>
          <a:prstGeom prst="rect">
            <a:avLst/>
          </a:prstGeom>
        </p:spPr>
        <p:txBody>
          <a:bodyPr wrap="square">
            <a:spAutoFit/>
          </a:bodyPr>
          <a:lstStyle/>
          <a:p>
            <a:pPr latinLnBrk="1">
              <a:lnSpc>
                <a:spcPct val="150000"/>
              </a:lnSpc>
            </a:pPr>
            <a:r>
              <a:rPr lang="zh-CN" altLang="en-US" sz="2200" b="1" dirty="0">
                <a:latin typeface="Arial" panose="020B0604020202020204" pitchFamily="34" charset="0"/>
                <a:ea typeface="微软雅黑" panose="020B0503020204020204" pitchFamily="34" charset="-122"/>
                <a:cs typeface="Arial" panose="020B0604020202020204" pitchFamily="34" charset="0"/>
              </a:rPr>
              <a:t>统计学分析</a:t>
            </a:r>
            <a:endParaRPr lang="en-US" altLang="zh-CN"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725"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pic>
        <p:nvPicPr>
          <p:cNvPr id="2097252" name="图片 5"/>
          <p:cNvPicPr>
            <a:picLocks noChangeAspect="1"/>
          </p:cNvPicPr>
          <p:nvPr/>
        </p:nvPicPr>
        <p:blipFill rotWithShape="1">
          <a:blip r:embed="rId1" cstate="screen"/>
          <a:srcRect/>
          <a:stretch>
            <a:fillRect/>
          </a:stretch>
        </p:blipFill>
        <p:spPr>
          <a:xfrm>
            <a:off x="5940400" y="1321205"/>
            <a:ext cx="5232425" cy="5079596"/>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727"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b="0" dirty="0">
                <a:sym typeface="+mn-lt"/>
              </a:rPr>
              <a:t>实 验 方 法</a:t>
            </a:r>
            <a:endParaRPr lang="zh-CN" altLang="en-US" b="0" dirty="0">
              <a:sym typeface="+mn-lt"/>
            </a:endParaRPr>
          </a:p>
        </p:txBody>
      </p:sp>
      <p:pic>
        <p:nvPicPr>
          <p:cNvPr id="2097253" name="图片 5"/>
          <p:cNvPicPr>
            <a:picLocks noChangeAspect="1"/>
          </p:cNvPicPr>
          <p:nvPr/>
        </p:nvPicPr>
        <p:blipFill>
          <a:blip r:embed="rId1"/>
          <a:stretch>
            <a:fillRect/>
          </a:stretch>
        </p:blipFill>
        <p:spPr>
          <a:xfrm>
            <a:off x="8116570" y="433189"/>
            <a:ext cx="3322608" cy="835224"/>
          </a:xfrm>
          <a:prstGeom prst="rect">
            <a:avLst/>
          </a:prstGeom>
        </p:spPr>
      </p:pic>
      <p:sp>
        <p:nvSpPr>
          <p:cNvPr id="1048728" name="文本框 99"/>
          <p:cNvSpPr txBox="1"/>
          <p:nvPr/>
        </p:nvSpPr>
        <p:spPr>
          <a:xfrm>
            <a:off x="5084215"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b="0" dirty="0"/>
              <a:t>观 察 指 标</a:t>
            </a:r>
            <a:endParaRPr lang="zh-CN" altLang="en-US" b="0" dirty="0"/>
          </a:p>
        </p:txBody>
      </p:sp>
      <p:sp>
        <p:nvSpPr>
          <p:cNvPr id="1048729" name="文本框 99"/>
          <p:cNvSpPr txBox="1"/>
          <p:nvPr/>
        </p:nvSpPr>
        <p:spPr>
          <a:xfrm>
            <a:off x="7970455" y="3888869"/>
            <a:ext cx="986380" cy="1077218"/>
          </a:xfrm>
          <a:prstGeom prst="rect">
            <a:avLst/>
          </a:prstGeom>
          <a:noFill/>
          <a:ln>
            <a:noFill/>
          </a:ln>
        </p:spPr>
        <p:txBody>
          <a:bodyPr wrap="square">
            <a:spAutoFit/>
          </a:bodyPr>
          <a:lstStyle>
            <a:defPPr>
              <a:defRPr lang="zh-CN"/>
            </a:defPPr>
            <a:lvl1pPr marR="0" lvl="0" indent="0" defTabSz="1088390" fontAlgn="auto">
              <a:lnSpc>
                <a:spcPct val="100000"/>
              </a:lnSpc>
              <a:spcBef>
                <a:spcPts val="0"/>
              </a:spcBef>
              <a:spcAft>
                <a:spcPts val="0"/>
              </a:spcAft>
              <a:buClrTx/>
              <a:buSzTx/>
              <a:buFontTx/>
              <a:buNone/>
              <a:defRPr kumimoji="0" sz="4000" b="1" i="0" u="none" strike="noStrike" cap="none" spc="0" normalizeH="0" baseline="0">
                <a:ln>
                  <a:noFill/>
                </a:ln>
                <a:solidFill>
                  <a:schemeClr val="bg1"/>
                </a:solidFill>
                <a:uLnTx/>
                <a:uFillTx/>
                <a:latin typeface="微软雅黑" panose="020B0503020204020204" pitchFamily="34" charset="-122"/>
                <a:ea typeface="微软雅黑" panose="020B0503020204020204" pitchFamily="34" charset="-122"/>
                <a:cs typeface="+mn-ea"/>
              </a:defRPr>
            </a:lvl1pPr>
          </a:lstStyle>
          <a:p>
            <a:pPr algn="ctr"/>
            <a:r>
              <a:rPr lang="zh-CN" altLang="en-US" sz="3200" dirty="0"/>
              <a:t>结 果</a:t>
            </a:r>
            <a:endParaRPr lang="zh-CN" altLang="en-US" sz="3200" dirty="0"/>
          </a:p>
        </p:txBody>
      </p:sp>
      <p:sp>
        <p:nvSpPr>
          <p:cNvPr id="1048730"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b="0" dirty="0">
                <a:sym typeface="+mn-lt"/>
              </a:rPr>
              <a:t>A</a:t>
            </a:r>
            <a:endParaRPr lang="zh-CN" altLang="en-US" b="0" dirty="0">
              <a:sym typeface="+mn-lt"/>
            </a:endParaRPr>
          </a:p>
        </p:txBody>
      </p:sp>
      <p:sp>
        <p:nvSpPr>
          <p:cNvPr id="1048731" name="TextBox 1"/>
          <p:cNvSpPr txBox="1"/>
          <p:nvPr/>
        </p:nvSpPr>
        <p:spPr>
          <a:xfrm>
            <a:off x="5084215"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b="0" dirty="0">
                <a:sym typeface="+mn-lt"/>
              </a:rPr>
              <a:t>B</a:t>
            </a:r>
            <a:endParaRPr lang="zh-CN" altLang="en-US" b="0" dirty="0">
              <a:sym typeface="+mn-lt"/>
            </a:endParaRPr>
          </a:p>
        </p:txBody>
      </p:sp>
      <p:sp>
        <p:nvSpPr>
          <p:cNvPr id="1048732" name="TextBox 1"/>
          <p:cNvSpPr txBox="1"/>
          <p:nvPr/>
        </p:nvSpPr>
        <p:spPr>
          <a:xfrm>
            <a:off x="7651727"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C</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160" name="图片 5"/>
          <p:cNvPicPr>
            <a:picLocks noChangeAspect="1"/>
          </p:cNvPicPr>
          <p:nvPr/>
        </p:nvPicPr>
        <p:blipFill>
          <a:blip r:embed="rId1"/>
          <a:stretch>
            <a:fillRect/>
          </a:stretch>
        </p:blipFill>
        <p:spPr>
          <a:xfrm>
            <a:off x="8116570" y="433189"/>
            <a:ext cx="3322608" cy="835224"/>
          </a:xfrm>
          <a:prstGeom prst="rect">
            <a:avLst/>
          </a:prstGeom>
        </p:spPr>
      </p:pic>
      <p:sp>
        <p:nvSpPr>
          <p:cNvPr id="1048635" name="文本框 1"/>
          <p:cNvSpPr txBox="1"/>
          <p:nvPr/>
        </p:nvSpPr>
        <p:spPr>
          <a:xfrm>
            <a:off x="4693285" y="2468880"/>
            <a:ext cx="2458720" cy="706755"/>
          </a:xfrm>
          <a:prstGeom prst="rect">
            <a:avLst/>
          </a:prstGeom>
          <a:noFill/>
        </p:spPr>
        <p:txBody>
          <a:bodyPr wrap="square" rtlCol="0">
            <a:spAutoFit/>
          </a:bodyPr>
          <a:lstStyle/>
          <a:p>
            <a:r>
              <a:rPr lang="zh-CN" altLang="zh-CN"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研究背景</a:t>
            </a:r>
            <a:endParaRPr lang="zh-CN" altLang="zh-CN"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文本框 3"/>
          <p:cNvSpPr txBox="1"/>
          <p:nvPr/>
        </p:nvSpPr>
        <p:spPr>
          <a:xfrm>
            <a:off x="1022985" y="1133475"/>
            <a:ext cx="9168130"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solidFill>
                  <a:srgbClr val="000000"/>
                </a:solidFill>
                <a:latin typeface="微软雅黑" panose="020B0503020204020204" pitchFamily="34" charset="-122"/>
                <a:cs typeface="宋体" panose="02010600030101010101" pitchFamily="2" charset="-122"/>
                <a:sym typeface="+mn-ea"/>
              </a:rPr>
              <a:t>1 mPEG-PLGA@ZrO</a:t>
            </a:r>
            <a:r>
              <a:rPr lang="en-US" altLang="zh-CN" baseline="-25000" dirty="0">
                <a:solidFill>
                  <a:srgbClr val="000000"/>
                </a:solidFill>
                <a:latin typeface="微软雅黑" panose="020B0503020204020204" pitchFamily="34" charset="-122"/>
                <a:cs typeface="宋体" panose="02010600030101010101" pitchFamily="2" charset="-122"/>
                <a:sym typeface="+mn-ea"/>
              </a:rPr>
              <a:t>2</a:t>
            </a:r>
            <a:r>
              <a:rPr lang="en-US" altLang="zh-CN" dirty="0">
                <a:solidFill>
                  <a:srgbClr val="000000"/>
                </a:solidFill>
                <a:latin typeface="微软雅黑" panose="020B0503020204020204" pitchFamily="34" charset="-122"/>
                <a:cs typeface="宋体" panose="02010600030101010101" pitchFamily="2" charset="-122"/>
                <a:sym typeface="+mn-ea"/>
              </a:rPr>
              <a:t>@(DOX+ILS)</a:t>
            </a:r>
            <a:r>
              <a:rPr lang="zh-CN" altLang="en-US" dirty="0">
                <a:solidFill>
                  <a:srgbClr val="000000"/>
                </a:solidFill>
                <a:latin typeface="微软雅黑" panose="020B0503020204020204" pitchFamily="34" charset="-122"/>
                <a:cs typeface="宋体" panose="02010600030101010101" pitchFamily="2" charset="-122"/>
                <a:sym typeface="+mn-ea"/>
              </a:rPr>
              <a:t>微球的物化性能表征</a:t>
            </a:r>
            <a:endParaRPr lang="zh-CN" altLang="en-US" dirty="0"/>
          </a:p>
        </p:txBody>
      </p:sp>
      <p:sp>
        <p:nvSpPr>
          <p:cNvPr id="1048734" name="Rectangle 1"/>
          <p:cNvSpPr>
            <a:spLocks noChangeArrowheads="1"/>
          </p:cNvSpPr>
          <p:nvPr/>
        </p:nvSpPr>
        <p:spPr bwMode="auto">
          <a:xfrm>
            <a:off x="1022350" y="5725160"/>
            <a:ext cx="9169400" cy="922020"/>
          </a:xfrm>
          <a:prstGeom prst="rect">
            <a:avLst/>
          </a:prstGeom>
          <a:noFill/>
          <a:ln w="9525">
            <a:noFill/>
            <a:miter lim="800000"/>
          </a:ln>
          <a:effectLst/>
        </p:spPr>
        <p:txBody>
          <a:bodyPr vert="horz" wrap="square" lIns="91440" tIns="45720" rIns="91440" bIns="45720" numCol="1" anchor="ctr" anchorCtr="0" compatLnSpc="1">
            <a:spAutoFit/>
          </a:bodyPr>
          <a:lstStyle/>
          <a:p>
            <a:pPr lvl="0" rtl="0"/>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空白材料（mPEG-PLGA）A:光学显微镜照片 B:扫描电镜照片 C:粒度统计；</a:t>
            </a:r>
            <a:endPar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lvl="0" rtl="0"/>
            <a:r>
              <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mPEG-PLGA@ZrO2@(DOX+ILS)微球 D：光学照片 E：扫描电镜照片 F：粒度统计 </a:t>
            </a:r>
            <a:endPar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lvl="0" rtl="0"/>
            <a:r>
              <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G：SEM-EDS 能谱分析.</a:t>
            </a:r>
            <a:endParaRPr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735"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736" name="文本框 8"/>
          <p:cNvSpPr txBox="1"/>
          <p:nvPr/>
        </p:nvSpPr>
        <p:spPr>
          <a:xfrm>
            <a:off x="6895465" y="1732280"/>
            <a:ext cx="4170045" cy="3830955"/>
          </a:xfrm>
          <a:prstGeom prst="rect">
            <a:avLst/>
          </a:prstGeom>
          <a:ln>
            <a:solidFill>
              <a:schemeClr val="accent6"/>
            </a:solidFill>
          </a:ln>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zh-CN" altLang="en-US" sz="1800" dirty="0">
                <a:solidFill>
                  <a:srgbClr val="00B050"/>
                </a:solidFill>
              </a:rPr>
              <a:t>光学显微镜和扫描电镜下，空白材料呈规则的球形，且具有良好的分散性，尺寸分布在35-65μm之间，平均粒径为43.1μm，载药微球平均粒径变为48.66μm，SEM-EDS测试发现，材料中含有的C, Zr, P, F, N分别来自mPEG-PLGA骨架，ZrO2，1-丁基-3-甲基咪唑六氟磷酸盐和阿霉素，证明了ZrO2@(DOX+ILS)被成功包覆到微球当中</a:t>
            </a:r>
            <a:endParaRPr lang="zh-CN" altLang="en-US" sz="1800" dirty="0">
              <a:solidFill>
                <a:srgbClr val="00B050"/>
              </a:solidFill>
            </a:endParaRPr>
          </a:p>
        </p:txBody>
      </p:sp>
      <p:pic>
        <p:nvPicPr>
          <p:cNvPr id="2" name="图片 1"/>
          <p:cNvPicPr>
            <a:picLocks noChangeAspect="1"/>
          </p:cNvPicPr>
          <p:nvPr/>
        </p:nvPicPr>
        <p:blipFill>
          <a:blip r:embed="rId1"/>
          <a:stretch>
            <a:fillRect/>
          </a:stretch>
        </p:blipFill>
        <p:spPr>
          <a:xfrm>
            <a:off x="1022350" y="1689418"/>
            <a:ext cx="5394960" cy="395478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5"/>
          <p:cNvGrpSpPr/>
          <p:nvPr/>
        </p:nvGrpSpPr>
        <p:grpSpPr>
          <a:xfrm>
            <a:off x="1761869" y="1811543"/>
            <a:ext cx="8668523" cy="3268493"/>
            <a:chOff x="3214" y="3313"/>
            <a:chExt cx="11288" cy="4150"/>
          </a:xfrm>
        </p:grpSpPr>
        <p:pic>
          <p:nvPicPr>
            <p:cNvPr id="2097255" name="图片 7" descr="C:\Users\Administrator\Desktop\fig6\fig3112 拷贝.jpg"/>
            <p:cNvPicPr>
              <a:picLocks noChangeAspect="1" noChangeArrowheads="1"/>
            </p:cNvPicPr>
            <p:nvPr/>
          </p:nvPicPr>
          <p:blipFill>
            <a:blip r:embed="rId1"/>
            <a:srcRect/>
            <a:stretch>
              <a:fillRect/>
            </a:stretch>
          </p:blipFill>
          <p:spPr>
            <a:xfrm>
              <a:off x="3214" y="3333"/>
              <a:ext cx="4723" cy="4111"/>
            </a:xfrm>
            <a:prstGeom prst="rect">
              <a:avLst/>
            </a:prstGeom>
            <a:noFill/>
            <a:ln w="9525">
              <a:noFill/>
              <a:miter lim="800000"/>
              <a:headEnd/>
              <a:tailEnd/>
            </a:ln>
          </p:spPr>
        </p:pic>
        <p:pic>
          <p:nvPicPr>
            <p:cNvPr id="2097256" name="图片 8" descr="C:\Users\Administrator\Desktop\fig6\fig311 拷贝.jpg"/>
            <p:cNvPicPr>
              <a:picLocks noChangeAspect="1" noChangeArrowheads="1"/>
            </p:cNvPicPr>
            <p:nvPr/>
          </p:nvPicPr>
          <p:blipFill>
            <a:blip r:embed="rId2"/>
            <a:srcRect/>
            <a:stretch>
              <a:fillRect/>
            </a:stretch>
          </p:blipFill>
          <p:spPr>
            <a:xfrm>
              <a:off x="9545" y="3313"/>
              <a:ext cx="4957" cy="4150"/>
            </a:xfrm>
            <a:prstGeom prst="rect">
              <a:avLst/>
            </a:prstGeom>
            <a:noFill/>
            <a:ln w="9525">
              <a:noFill/>
              <a:miter lim="800000"/>
              <a:headEnd/>
              <a:tailEnd/>
            </a:ln>
          </p:spPr>
        </p:pic>
      </p:grpSp>
      <p:sp>
        <p:nvSpPr>
          <p:cNvPr id="1048737" name="文本框 3"/>
          <p:cNvSpPr txBox="1"/>
          <p:nvPr/>
        </p:nvSpPr>
        <p:spPr>
          <a:xfrm>
            <a:off x="1023109" y="1133626"/>
            <a:ext cx="3286148"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2 </a:t>
            </a:r>
            <a:r>
              <a:rPr lang="zh-CN" altLang="en-US" dirty="0"/>
              <a:t>体外</a:t>
            </a:r>
            <a:r>
              <a:rPr lang="en-US" altLang="zh-CN" dirty="0"/>
              <a:t>CT</a:t>
            </a:r>
            <a:r>
              <a:rPr lang="zh-CN" altLang="en-US" dirty="0"/>
              <a:t>成像</a:t>
            </a:r>
            <a:endParaRPr lang="zh-CN" altLang="en-US" dirty="0"/>
          </a:p>
        </p:txBody>
      </p:sp>
      <p:sp>
        <p:nvSpPr>
          <p:cNvPr id="1048738" name="Rectangle 1"/>
          <p:cNvSpPr>
            <a:spLocks noChangeArrowheads="1"/>
          </p:cNvSpPr>
          <p:nvPr/>
        </p:nvSpPr>
        <p:spPr bwMode="auto">
          <a:xfrm>
            <a:off x="1022655" y="5724374"/>
            <a:ext cx="10150170" cy="923330"/>
          </a:xfrm>
          <a:prstGeom prst="rect">
            <a:avLst/>
          </a:prstGeom>
          <a:noFill/>
          <a:ln w="9525">
            <a:noFill/>
            <a:miter lim="800000"/>
          </a:ln>
          <a:effectLst/>
        </p:spPr>
        <p:txBody>
          <a:bodyPr vert="horz" wrap="square" lIns="91440" tIns="45720" rIns="91440" bIns="45720" numCol="1" anchor="ctr" anchorCtr="0" compatLnSpc="1">
            <a:spAutoFit/>
          </a:bodyPr>
          <a:lstStyle/>
          <a:p>
            <a:pPr lvl="0" rtl="0"/>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结果显示含有</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mPEG-PLGA@ZrO</a:t>
            </a:r>
            <a:r>
              <a:rPr lang="en-US" altLang="zh-CN" b="1"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微球的溶液（从左至右浓度分别为</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0</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1.25mg/ml</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2.5mg/ml</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5mg/ml</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10mg/ml</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20mg/ml)</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进行</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CT</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扫描，密度随着浓度的增加而亮度升高，</a:t>
            </a:r>
            <a:r>
              <a:rPr lang="en-US" altLang="zh-CN"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CT</a:t>
            </a:r>
            <a:r>
              <a:rPr lang="zh-CN" altLang="en-US"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值随着浓度增加而升高，呈线性关系。</a:t>
            </a:r>
            <a:endParaRPr lang="zh-CN" altLang="en-US"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739"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740" name="矩形 1"/>
          <p:cNvSpPr/>
          <p:nvPr/>
        </p:nvSpPr>
        <p:spPr>
          <a:xfrm>
            <a:off x="1504175" y="5127109"/>
            <a:ext cx="4729052" cy="307777"/>
          </a:xfrm>
          <a:prstGeom prst="rect">
            <a:avLst/>
          </a:prstGeom>
        </p:spPr>
        <p:txBody>
          <a:bodyPr wrap="none">
            <a:spAutoFit/>
          </a:bodyPr>
          <a:lstStyle/>
          <a:p>
            <a:r>
              <a:rPr lang="en-US" altLang="zh-CN"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mPEG-PLGA@ZrO</a:t>
            </a:r>
            <a:r>
              <a:rPr lang="en-US" altLang="zh-CN" sz="1400"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微球的溶液体外</a:t>
            </a:r>
            <a:r>
              <a:rPr lang="en-US" altLang="zh-CN"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CT</a:t>
            </a:r>
            <a:r>
              <a:rPr lang="zh-CN" altLang="en-US"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影像</a:t>
            </a:r>
            <a:endParaRPr lang="zh-CN" altLang="en-US" sz="1400" dirty="0">
              <a:latin typeface="微软雅黑" panose="020B0503020204020204" pitchFamily="34" charset="-122"/>
              <a:ea typeface="微软雅黑" panose="020B0503020204020204" pitchFamily="34" charset="-122"/>
            </a:endParaRPr>
          </a:p>
        </p:txBody>
      </p:sp>
      <p:sp>
        <p:nvSpPr>
          <p:cNvPr id="1048741" name="矩形 2"/>
          <p:cNvSpPr/>
          <p:nvPr/>
        </p:nvSpPr>
        <p:spPr>
          <a:xfrm>
            <a:off x="7515393" y="5127109"/>
            <a:ext cx="2023311" cy="307777"/>
          </a:xfrm>
          <a:prstGeom prst="rect">
            <a:avLst/>
          </a:prstGeom>
        </p:spPr>
        <p:txBody>
          <a:bodyPr wrap="none">
            <a:spAutoFit/>
          </a:bodyPr>
          <a:lstStyle/>
          <a:p>
            <a:r>
              <a:rPr lang="zh-CN" altLang="en-US"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浓度与</a:t>
            </a:r>
            <a:r>
              <a:rPr lang="en-US" altLang="zh-CN"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CT</a:t>
            </a:r>
            <a:r>
              <a:rPr lang="zh-CN" altLang="en-US" sz="1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值得线性关系</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2" name="文本框 99"/>
          <p:cNvSpPr txBox="1"/>
          <p:nvPr/>
        </p:nvSpPr>
        <p:spPr>
          <a:xfrm>
            <a:off x="1023109" y="1135964"/>
            <a:ext cx="3429024"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3 </a:t>
            </a:r>
            <a:r>
              <a:rPr lang="zh-CN" altLang="en-US" dirty="0"/>
              <a:t>体外微波增敏功能</a:t>
            </a:r>
            <a:endParaRPr lang="zh-CN" altLang="en-US" dirty="0"/>
          </a:p>
        </p:txBody>
      </p:sp>
      <p:grpSp>
        <p:nvGrpSpPr>
          <p:cNvPr id="118" name="组合 13"/>
          <p:cNvGrpSpPr/>
          <p:nvPr/>
        </p:nvGrpSpPr>
        <p:grpSpPr>
          <a:xfrm>
            <a:off x="1064792" y="1804740"/>
            <a:ext cx="8958140" cy="4658957"/>
            <a:chOff x="1599544" y="1214422"/>
            <a:chExt cx="6004560" cy="4550410"/>
          </a:xfrm>
        </p:grpSpPr>
        <p:grpSp>
          <p:nvGrpSpPr>
            <p:cNvPr id="119" name="组合 2"/>
            <p:cNvGrpSpPr/>
            <p:nvPr/>
          </p:nvGrpSpPr>
          <p:grpSpPr>
            <a:xfrm>
              <a:off x="1599544" y="1214422"/>
              <a:ext cx="6004560" cy="4540885"/>
              <a:chOff x="1664" y="3383"/>
              <a:chExt cx="9456" cy="7151"/>
            </a:xfrm>
          </p:grpSpPr>
          <p:pic>
            <p:nvPicPr>
              <p:cNvPr id="2097257" name="图片 1"/>
              <p:cNvPicPr/>
              <p:nvPr/>
            </p:nvPicPr>
            <p:blipFill>
              <a:blip r:embed="rId1"/>
              <a:stretch>
                <a:fillRect/>
              </a:stretch>
            </p:blipFill>
            <p:spPr>
              <a:xfrm>
                <a:off x="7147" y="6680"/>
                <a:ext cx="465" cy="1050"/>
              </a:xfrm>
              <a:prstGeom prst="rect">
                <a:avLst/>
              </a:prstGeom>
              <a:noFill/>
              <a:ln w="9525">
                <a:noFill/>
              </a:ln>
            </p:spPr>
          </p:pic>
          <p:pic>
            <p:nvPicPr>
              <p:cNvPr id="2097258" name="图片 100"/>
              <p:cNvPicPr/>
              <p:nvPr/>
            </p:nvPicPr>
            <p:blipFill>
              <a:blip r:embed="rId2"/>
              <a:stretch>
                <a:fillRect/>
              </a:stretch>
            </p:blipFill>
            <p:spPr>
              <a:xfrm>
                <a:off x="1665" y="3383"/>
                <a:ext cx="405" cy="690"/>
              </a:xfrm>
              <a:prstGeom prst="rect">
                <a:avLst/>
              </a:prstGeom>
              <a:noFill/>
              <a:ln w="9525">
                <a:noFill/>
              </a:ln>
            </p:spPr>
          </p:pic>
          <p:pic>
            <p:nvPicPr>
              <p:cNvPr id="2097259" name="图片 101"/>
              <p:cNvPicPr/>
              <p:nvPr/>
            </p:nvPicPr>
            <p:blipFill>
              <a:blip r:embed="rId3"/>
              <a:stretch>
                <a:fillRect/>
              </a:stretch>
            </p:blipFill>
            <p:spPr>
              <a:xfrm>
                <a:off x="1664" y="6681"/>
                <a:ext cx="450" cy="1050"/>
              </a:xfrm>
              <a:prstGeom prst="rect">
                <a:avLst/>
              </a:prstGeom>
              <a:noFill/>
              <a:ln w="9525">
                <a:noFill/>
              </a:ln>
            </p:spPr>
          </p:pic>
          <p:pic>
            <p:nvPicPr>
              <p:cNvPr id="2097260" name="图片 102"/>
              <p:cNvPicPr/>
              <p:nvPr/>
            </p:nvPicPr>
            <p:blipFill>
              <a:blip r:embed="rId4"/>
              <a:stretch>
                <a:fillRect/>
              </a:stretch>
            </p:blipFill>
            <p:spPr>
              <a:xfrm>
                <a:off x="7147" y="3541"/>
                <a:ext cx="450" cy="840"/>
              </a:xfrm>
              <a:prstGeom prst="rect">
                <a:avLst/>
              </a:prstGeom>
              <a:noFill/>
              <a:ln w="9525">
                <a:noFill/>
              </a:ln>
            </p:spPr>
          </p:pic>
          <p:pic>
            <p:nvPicPr>
              <p:cNvPr id="2097261" name="图片 103"/>
              <p:cNvPicPr/>
              <p:nvPr/>
            </p:nvPicPr>
            <p:blipFill>
              <a:blip r:embed="rId5"/>
              <a:stretch>
                <a:fillRect/>
              </a:stretch>
            </p:blipFill>
            <p:spPr>
              <a:xfrm>
                <a:off x="1989" y="3383"/>
                <a:ext cx="2764" cy="3240"/>
              </a:xfrm>
              <a:prstGeom prst="rect">
                <a:avLst/>
              </a:prstGeom>
              <a:noFill/>
              <a:ln w="9525">
                <a:noFill/>
              </a:ln>
            </p:spPr>
          </p:pic>
          <p:pic>
            <p:nvPicPr>
              <p:cNvPr id="2097262" name="图片 104"/>
              <p:cNvPicPr/>
              <p:nvPr/>
            </p:nvPicPr>
            <p:blipFill>
              <a:blip r:embed="rId6"/>
              <a:stretch>
                <a:fillRect/>
              </a:stretch>
            </p:blipFill>
            <p:spPr>
              <a:xfrm>
                <a:off x="7681" y="3383"/>
                <a:ext cx="3439" cy="3240"/>
              </a:xfrm>
              <a:prstGeom prst="rect">
                <a:avLst/>
              </a:prstGeom>
              <a:noFill/>
              <a:ln w="9525">
                <a:noFill/>
              </a:ln>
            </p:spPr>
          </p:pic>
          <p:pic>
            <p:nvPicPr>
              <p:cNvPr id="2097263" name="图片 105"/>
              <p:cNvPicPr/>
              <p:nvPr/>
            </p:nvPicPr>
            <p:blipFill>
              <a:blip r:embed="rId7"/>
              <a:stretch>
                <a:fillRect/>
              </a:stretch>
            </p:blipFill>
            <p:spPr>
              <a:xfrm>
                <a:off x="2047" y="7339"/>
                <a:ext cx="2764" cy="3195"/>
              </a:xfrm>
              <a:prstGeom prst="rect">
                <a:avLst/>
              </a:prstGeom>
              <a:noFill/>
              <a:ln w="9525">
                <a:noFill/>
              </a:ln>
            </p:spPr>
          </p:pic>
        </p:grpSp>
        <p:pic>
          <p:nvPicPr>
            <p:cNvPr id="2097264" name="图片 106"/>
            <p:cNvPicPr/>
            <p:nvPr/>
          </p:nvPicPr>
          <p:blipFill>
            <a:blip r:embed="rId8"/>
            <a:stretch>
              <a:fillRect/>
            </a:stretch>
          </p:blipFill>
          <p:spPr>
            <a:xfrm>
              <a:off x="5351521" y="3726482"/>
              <a:ext cx="2042866" cy="2038350"/>
            </a:xfrm>
            <a:prstGeom prst="rect">
              <a:avLst/>
            </a:prstGeom>
            <a:noFill/>
            <a:ln w="9525">
              <a:noFill/>
            </a:ln>
          </p:spPr>
        </p:pic>
      </p:grpSp>
      <p:sp>
        <p:nvSpPr>
          <p:cNvPr id="1048743" name="Rectangle 1"/>
          <p:cNvSpPr>
            <a:spLocks noChangeArrowheads="1"/>
          </p:cNvSpPr>
          <p:nvPr/>
        </p:nvSpPr>
        <p:spPr bwMode="auto">
          <a:xfrm>
            <a:off x="9906122" y="4435921"/>
            <a:ext cx="1828673" cy="1600438"/>
          </a:xfrm>
          <a:prstGeom prst="rect">
            <a:avLst/>
          </a:prstGeom>
          <a:solidFill>
            <a:srgbClr val="34A12C"/>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材料组的消融面积比对照组提高了</a:t>
            </a:r>
            <a:r>
              <a:rPr lang="en-US" altLang="zh-CN" sz="1400" b="1" dirty="0">
                <a:solidFill>
                  <a:schemeClr val="bg1"/>
                </a:solidFill>
                <a:latin typeface="微软雅黑" panose="020B0503020204020204" pitchFamily="34" charset="-122"/>
                <a:ea typeface="微软雅黑" panose="020B0503020204020204" pitchFamily="34" charset="-122"/>
              </a:rPr>
              <a:t>30.6%</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04874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745" name="矩形 4"/>
          <p:cNvSpPr/>
          <p:nvPr/>
        </p:nvSpPr>
        <p:spPr>
          <a:xfrm>
            <a:off x="1616627" y="3823852"/>
            <a:ext cx="3236784"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cs typeface="宋体" panose="02010600030101010101" pitchFamily="2" charset="-122"/>
              </a:rPr>
              <a:t>两种溶液消融中心区域的温度升高曲线</a:t>
            </a:r>
            <a:endParaRPr lang="zh-CN" altLang="en-US" sz="1400" dirty="0">
              <a:latin typeface="微软雅黑" panose="020B0503020204020204" pitchFamily="34" charset="-122"/>
              <a:ea typeface="微软雅黑" panose="020B0503020204020204" pitchFamily="34" charset="-122"/>
            </a:endParaRPr>
          </a:p>
        </p:txBody>
      </p:sp>
      <p:sp>
        <p:nvSpPr>
          <p:cNvPr id="1048746" name="矩形 5"/>
          <p:cNvSpPr/>
          <p:nvPr/>
        </p:nvSpPr>
        <p:spPr>
          <a:xfrm>
            <a:off x="7595530" y="3723522"/>
            <a:ext cx="1853392"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两种溶液的红外成像 </a:t>
            </a:r>
            <a:endParaRPr lang="zh-CN" altLang="en-US" sz="1400" dirty="0">
              <a:latin typeface="微软雅黑" panose="020B0503020204020204" pitchFamily="34" charset="-122"/>
              <a:ea typeface="微软雅黑" panose="020B0503020204020204" pitchFamily="34" charset="-122"/>
            </a:endParaRPr>
          </a:p>
        </p:txBody>
      </p:sp>
      <p:sp>
        <p:nvSpPr>
          <p:cNvPr id="1048747" name="矩形 6"/>
          <p:cNvSpPr/>
          <p:nvPr/>
        </p:nvSpPr>
        <p:spPr>
          <a:xfrm>
            <a:off x="1611818" y="6273067"/>
            <a:ext cx="3241593"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距离消融中心区域</a:t>
            </a:r>
            <a:r>
              <a:rPr lang="en-US" altLang="zh-CN" sz="1400" dirty="0">
                <a:latin typeface="微软雅黑" panose="020B0503020204020204" pitchFamily="34" charset="-122"/>
                <a:ea typeface="微软雅黑" panose="020B0503020204020204" pitchFamily="34" charset="-122"/>
              </a:rPr>
              <a:t>1cm</a:t>
            </a:r>
            <a:r>
              <a:rPr lang="zh-CN" altLang="en-US" sz="1400" dirty="0">
                <a:latin typeface="微软雅黑" panose="020B0503020204020204" pitchFamily="34" charset="-122"/>
                <a:ea typeface="微软雅黑" panose="020B0503020204020204" pitchFamily="34" charset="-122"/>
              </a:rPr>
              <a:t>的温度升高曲线</a:t>
            </a:r>
            <a:endParaRPr lang="zh-CN" altLang="en-US" sz="1400" dirty="0">
              <a:latin typeface="微软雅黑" panose="020B0503020204020204" pitchFamily="34" charset="-122"/>
              <a:ea typeface="微软雅黑" panose="020B0503020204020204" pitchFamily="34" charset="-122"/>
            </a:endParaRPr>
          </a:p>
        </p:txBody>
      </p:sp>
      <p:sp>
        <p:nvSpPr>
          <p:cNvPr id="1048748" name="矩形 7"/>
          <p:cNvSpPr/>
          <p:nvPr/>
        </p:nvSpPr>
        <p:spPr>
          <a:xfrm>
            <a:off x="7442443" y="6273095"/>
            <a:ext cx="2159566" cy="307777"/>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两种溶液的消融面积比较</a:t>
            </a:r>
            <a:endParaRPr lang="zh-CN" altLang="en-US" sz="1400" dirty="0">
              <a:latin typeface="微软雅黑" panose="020B0503020204020204" pitchFamily="34" charset="-122"/>
              <a:ea typeface="微软雅黑" panose="020B0503020204020204" pitchFamily="34" charset="-122"/>
            </a:endParaRPr>
          </a:p>
        </p:txBody>
      </p:sp>
      <p:sp>
        <p:nvSpPr>
          <p:cNvPr id="1048749" name="矩形 8"/>
          <p:cNvSpPr/>
          <p:nvPr/>
        </p:nvSpPr>
        <p:spPr>
          <a:xfrm>
            <a:off x="3991156" y="1823709"/>
            <a:ext cx="2104844" cy="1815882"/>
          </a:xfrm>
          <a:prstGeom prst="rect">
            <a:avLst/>
          </a:prstGeom>
          <a:solidFill>
            <a:srgbClr val="34A12C"/>
          </a:solidFill>
        </p:spPr>
        <p:txBody>
          <a:bodyPr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mPEG-PLGA@ZrO</a:t>
            </a:r>
            <a:r>
              <a:rPr lang="en-US" altLang="zh-CN" sz="1400" b="1" baseline="-25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多功能微球溶液与生理盐水消融中心区的温度相比</a:t>
            </a:r>
            <a:r>
              <a:rPr lang="en-US"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(30±7.49℃,17±5.63℃)</a:t>
            </a:r>
            <a:r>
              <a:rPr lang="zh-CN"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，两者具有统计学差异（</a:t>
            </a:r>
            <a:r>
              <a:rPr lang="en-US"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P&lt;0.001</a:t>
            </a:r>
            <a:r>
              <a:rPr lang="zh-CN"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750" name="矩形 9"/>
          <p:cNvSpPr/>
          <p:nvPr/>
        </p:nvSpPr>
        <p:spPr>
          <a:xfrm>
            <a:off x="9881403" y="1907463"/>
            <a:ext cx="1853392" cy="1815882"/>
          </a:xfrm>
          <a:prstGeom prst="rect">
            <a:avLst/>
          </a:prstGeom>
          <a:solidFill>
            <a:srgbClr val="34A12C"/>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热红外成像显示</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材料组有更好的升温效果和更大的消融面积</a:t>
            </a:r>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048751" name="矩形 10"/>
          <p:cNvSpPr/>
          <p:nvPr/>
        </p:nvSpPr>
        <p:spPr>
          <a:xfrm>
            <a:off x="3991156" y="4435921"/>
            <a:ext cx="2104844" cy="1600438"/>
          </a:xfrm>
          <a:prstGeom prst="rect">
            <a:avLst/>
          </a:prstGeom>
          <a:solidFill>
            <a:srgbClr val="34A12C"/>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距离消融中心</a:t>
            </a:r>
            <a:r>
              <a:rPr lang="en-US" altLang="zh-CN" sz="1400" b="1" dirty="0">
                <a:solidFill>
                  <a:schemeClr val="bg1"/>
                </a:solidFill>
                <a:latin typeface="微软雅黑" panose="020B0503020204020204" pitchFamily="34" charset="-122"/>
                <a:ea typeface="微软雅黑" panose="020B0503020204020204" pitchFamily="34" charset="-122"/>
              </a:rPr>
              <a:t>1cm</a:t>
            </a:r>
            <a:r>
              <a:rPr lang="zh-CN" altLang="en-US" sz="1400" b="1" dirty="0">
                <a:solidFill>
                  <a:schemeClr val="bg1"/>
                </a:solidFill>
                <a:latin typeface="微软雅黑" panose="020B0503020204020204" pitchFamily="34" charset="-122"/>
                <a:ea typeface="微软雅黑" panose="020B0503020204020204" pitchFamily="34" charset="-122"/>
              </a:rPr>
              <a:t>区域的温度相比</a:t>
            </a:r>
            <a:r>
              <a:rPr lang="en-US" altLang="zh-CN" sz="1400" b="1" dirty="0">
                <a:solidFill>
                  <a:schemeClr val="bg1"/>
                </a:solidFill>
                <a:latin typeface="微软雅黑" panose="020B0503020204020204" pitchFamily="34" charset="-122"/>
                <a:ea typeface="微软雅黑" panose="020B0503020204020204" pitchFamily="34" charset="-122"/>
              </a:rPr>
              <a:t>(18.51±7.64℃,6.91±1.91℃</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文本框 107"/>
          <p:cNvSpPr txBox="1"/>
          <p:nvPr/>
        </p:nvSpPr>
        <p:spPr>
          <a:xfrm>
            <a:off x="1023109" y="1128582"/>
            <a:ext cx="5143536"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4  </a:t>
            </a:r>
            <a:r>
              <a:rPr lang="zh-CN" altLang="en-US" dirty="0"/>
              <a:t>体外</a:t>
            </a:r>
            <a:r>
              <a:rPr lang="en-US" altLang="zh-CN" dirty="0"/>
              <a:t>ZrO</a:t>
            </a:r>
            <a:r>
              <a:rPr lang="en-US" altLang="zh-CN" baseline="-25000" dirty="0"/>
              <a:t>2</a:t>
            </a:r>
            <a:r>
              <a:rPr lang="en-US" altLang="zh-CN" dirty="0"/>
              <a:t>@(</a:t>
            </a:r>
            <a:r>
              <a:rPr lang="en-US" altLang="zh-CN" dirty="0" err="1"/>
              <a:t>ILs+DOX</a:t>
            </a:r>
            <a:r>
              <a:rPr lang="en-US" altLang="zh-CN" dirty="0"/>
              <a:t>)</a:t>
            </a:r>
            <a:r>
              <a:rPr lang="zh-CN" altLang="en-US" dirty="0"/>
              <a:t>的释放</a:t>
            </a:r>
            <a:endParaRPr lang="zh-CN" altLang="en-US" dirty="0"/>
          </a:p>
        </p:txBody>
      </p:sp>
      <p:grpSp>
        <p:nvGrpSpPr>
          <p:cNvPr id="121" name="组合 4"/>
          <p:cNvGrpSpPr/>
          <p:nvPr/>
        </p:nvGrpSpPr>
        <p:grpSpPr>
          <a:xfrm>
            <a:off x="1246717" y="1866506"/>
            <a:ext cx="8395700" cy="4466969"/>
            <a:chOff x="2560" y="1547"/>
            <a:chExt cx="11685" cy="7876"/>
          </a:xfrm>
        </p:grpSpPr>
        <p:pic>
          <p:nvPicPr>
            <p:cNvPr id="2097265" name="Picture 4" descr="E:\微波热疗\数据\PLGA@ZrO2\SEM\20161021\4.bmp"/>
            <p:cNvPicPr>
              <a:picLocks noChangeAspect="1" noChangeArrowheads="1"/>
            </p:cNvPicPr>
            <p:nvPr/>
          </p:nvPicPr>
          <p:blipFill>
            <a:blip r:embed="rId1" cstate="screen"/>
            <a:srcRect/>
            <a:stretch>
              <a:fillRect/>
            </a:stretch>
          </p:blipFill>
          <p:spPr>
            <a:xfrm>
              <a:off x="10180" y="1568"/>
              <a:ext cx="4008" cy="3620"/>
            </a:xfrm>
            <a:prstGeom prst="rect">
              <a:avLst/>
            </a:prstGeom>
            <a:noFill/>
            <a:ln>
              <a:noFill/>
            </a:ln>
          </p:spPr>
        </p:pic>
        <p:pic>
          <p:nvPicPr>
            <p:cNvPr id="2097266" name="Picture 3" descr="E:\微波热疗\数据\PLGA@ZrO2\SEM\20161021\16.bmp"/>
            <p:cNvPicPr>
              <a:picLocks noChangeAspect="1" noChangeArrowheads="1"/>
            </p:cNvPicPr>
            <p:nvPr/>
          </p:nvPicPr>
          <p:blipFill>
            <a:blip r:embed="rId2" cstate="screen"/>
            <a:srcRect/>
            <a:stretch>
              <a:fillRect/>
            </a:stretch>
          </p:blipFill>
          <p:spPr>
            <a:xfrm>
              <a:off x="2560" y="1547"/>
              <a:ext cx="3939" cy="3661"/>
            </a:xfrm>
            <a:prstGeom prst="rect">
              <a:avLst/>
            </a:prstGeom>
            <a:noFill/>
            <a:ln>
              <a:noFill/>
            </a:ln>
          </p:spPr>
        </p:pic>
        <p:pic>
          <p:nvPicPr>
            <p:cNvPr id="2097267" name="Picture 7" descr="E:\微波热疗\数据\PLGA@ZrO2\TEM\20161021\2-5.jpg"/>
            <p:cNvPicPr>
              <a:picLocks noChangeAspect="1" noChangeArrowheads="1"/>
            </p:cNvPicPr>
            <p:nvPr/>
          </p:nvPicPr>
          <p:blipFill>
            <a:blip r:embed="rId3" cstate="screen"/>
            <a:srcRect/>
            <a:stretch>
              <a:fillRect/>
            </a:stretch>
          </p:blipFill>
          <p:spPr>
            <a:xfrm>
              <a:off x="2561" y="5757"/>
              <a:ext cx="3938" cy="3666"/>
            </a:xfrm>
            <a:prstGeom prst="rect">
              <a:avLst/>
            </a:prstGeom>
            <a:noFill/>
            <a:ln>
              <a:noFill/>
            </a:ln>
          </p:spPr>
        </p:pic>
        <p:pic>
          <p:nvPicPr>
            <p:cNvPr id="2097268" name="Picture 4" descr="E:\微波热疗\数据\PLGA@ZrO2\TEM\20161021\1-2.jpg"/>
            <p:cNvPicPr>
              <a:picLocks noChangeAspect="1" noChangeArrowheads="1"/>
            </p:cNvPicPr>
            <p:nvPr/>
          </p:nvPicPr>
          <p:blipFill>
            <a:blip r:embed="rId4" cstate="screen"/>
            <a:srcRect/>
            <a:stretch>
              <a:fillRect/>
            </a:stretch>
          </p:blipFill>
          <p:spPr>
            <a:xfrm>
              <a:off x="10180" y="5757"/>
              <a:ext cx="4065" cy="3666"/>
            </a:xfrm>
            <a:prstGeom prst="rect">
              <a:avLst/>
            </a:prstGeom>
            <a:noFill/>
            <a:ln>
              <a:noFill/>
            </a:ln>
          </p:spPr>
        </p:pic>
        <p:sp>
          <p:nvSpPr>
            <p:cNvPr id="1048753" name="文本框 1073742887"/>
            <p:cNvSpPr txBox="1"/>
            <p:nvPr/>
          </p:nvSpPr>
          <p:spPr>
            <a:xfrm>
              <a:off x="2560" y="5771"/>
              <a:ext cx="398" cy="678"/>
            </a:xfrm>
            <a:prstGeom prst="rect">
              <a:avLst/>
            </a:prstGeom>
            <a:noFill/>
            <a:ln w="9525">
              <a:noFill/>
            </a:ln>
          </p:spPr>
          <p:txBody>
            <a:bodyPr/>
            <a:lstStyle/>
            <a:p>
              <a:r>
                <a:rPr lang="zh-CN" altLang="en-US" dirty="0">
                  <a:solidFill>
                    <a:srgbClr val="FF0000"/>
                  </a:solidFill>
                </a:rPr>
                <a:t>C</a:t>
              </a:r>
              <a:endParaRPr lang="zh-CN" altLang="en-US" dirty="0">
                <a:solidFill>
                  <a:srgbClr val="FF0000"/>
                </a:solidFill>
              </a:endParaRPr>
            </a:p>
            <a:p>
              <a:endParaRPr lang="zh-CN" altLang="en-US" dirty="0"/>
            </a:p>
          </p:txBody>
        </p:sp>
        <p:sp>
          <p:nvSpPr>
            <p:cNvPr id="1048754" name="文本框 1073742888"/>
            <p:cNvSpPr txBox="1"/>
            <p:nvPr/>
          </p:nvSpPr>
          <p:spPr>
            <a:xfrm>
              <a:off x="10257" y="5771"/>
              <a:ext cx="398" cy="678"/>
            </a:xfrm>
            <a:prstGeom prst="rect">
              <a:avLst/>
            </a:prstGeom>
            <a:noFill/>
            <a:ln w="9525">
              <a:noFill/>
            </a:ln>
          </p:spPr>
          <p:txBody>
            <a:bodyPr/>
            <a:lstStyle/>
            <a:p>
              <a:r>
                <a:rPr lang="zh-CN" altLang="en-US" dirty="0">
                  <a:solidFill>
                    <a:srgbClr val="FF0000"/>
                  </a:solidFill>
                </a:rPr>
                <a:t>D</a:t>
              </a:r>
              <a:endParaRPr lang="zh-CN" altLang="en-US" dirty="0">
                <a:solidFill>
                  <a:srgbClr val="FF0000"/>
                </a:solidFill>
              </a:endParaRPr>
            </a:p>
            <a:p>
              <a:endParaRPr lang="zh-CN" altLang="en-US" dirty="0"/>
            </a:p>
          </p:txBody>
        </p:sp>
        <p:sp>
          <p:nvSpPr>
            <p:cNvPr id="1048755" name="文本框 1073742889"/>
            <p:cNvSpPr txBox="1"/>
            <p:nvPr/>
          </p:nvSpPr>
          <p:spPr>
            <a:xfrm>
              <a:off x="2561" y="1651"/>
              <a:ext cx="452" cy="666"/>
            </a:xfrm>
            <a:prstGeom prst="rect">
              <a:avLst/>
            </a:prstGeom>
            <a:noFill/>
            <a:ln w="9525">
              <a:solidFill>
                <a:srgbClr val="FF0000"/>
              </a:solidFill>
            </a:ln>
          </p:spPr>
          <p:txBody>
            <a:bodyPr/>
            <a:lstStyle/>
            <a:p>
              <a:r>
                <a:rPr lang="zh-CN" altLang="en-US">
                  <a:solidFill>
                    <a:srgbClr val="FF0000"/>
                  </a:solidFill>
                </a:rPr>
                <a:t>A</a:t>
              </a:r>
              <a:endParaRPr lang="zh-CN" altLang="en-US">
                <a:solidFill>
                  <a:srgbClr val="FF0000"/>
                </a:solidFill>
              </a:endParaRPr>
            </a:p>
            <a:p>
              <a:endParaRPr lang="zh-CN" altLang="en-US"/>
            </a:p>
          </p:txBody>
        </p:sp>
        <p:sp>
          <p:nvSpPr>
            <p:cNvPr id="1048756" name="文本框 1073742890"/>
            <p:cNvSpPr txBox="1"/>
            <p:nvPr/>
          </p:nvSpPr>
          <p:spPr>
            <a:xfrm>
              <a:off x="10257" y="1651"/>
              <a:ext cx="398" cy="678"/>
            </a:xfrm>
            <a:prstGeom prst="rect">
              <a:avLst/>
            </a:prstGeom>
            <a:noFill/>
            <a:ln w="9525">
              <a:solidFill>
                <a:srgbClr val="FF0000"/>
              </a:solidFill>
            </a:ln>
          </p:spPr>
          <p:txBody>
            <a:bodyPr/>
            <a:lstStyle/>
            <a:p>
              <a:r>
                <a:rPr lang="zh-CN" altLang="en-US" dirty="0">
                  <a:solidFill>
                    <a:srgbClr val="FF0000"/>
                  </a:solidFill>
                </a:rPr>
                <a:t>B</a:t>
              </a:r>
              <a:endParaRPr lang="zh-CN" altLang="en-US" dirty="0">
                <a:solidFill>
                  <a:srgbClr val="FF0000"/>
                </a:solidFill>
              </a:endParaRPr>
            </a:p>
            <a:p>
              <a:endParaRPr lang="zh-CN" altLang="en-US" dirty="0"/>
            </a:p>
          </p:txBody>
        </p:sp>
      </p:grpSp>
      <p:sp>
        <p:nvSpPr>
          <p:cNvPr id="1048757" name="文本框 3"/>
          <p:cNvSpPr txBox="1"/>
          <p:nvPr/>
        </p:nvSpPr>
        <p:spPr>
          <a:xfrm>
            <a:off x="1427829" y="5396400"/>
            <a:ext cx="5429288" cy="500137"/>
          </a:xfrm>
          <a:prstGeom prst="rect">
            <a:avLst/>
          </a:prstGeom>
          <a:noFill/>
          <a:ln w="9525">
            <a:noFill/>
          </a:ln>
        </p:spPr>
        <p:txBody>
          <a:bodyPr wrap="square">
            <a:spAutoFit/>
          </a:bodyPr>
          <a:lstStyle/>
          <a:p>
            <a:r>
              <a:rPr lang="en-US" altLang="zh-CN" sz="1600" dirty="0">
                <a:latin typeface="Calibri" panose="020F0502020204030204" charset="0"/>
                <a:ea typeface="Calibri" panose="020F0502020204030204" charset="0"/>
                <a:cs typeface="Calibri" panose="020F0502020204030204" charset="0"/>
              </a:rPr>
              <a:t> </a:t>
            </a:r>
            <a:r>
              <a:rPr lang="en-US" altLang="zh-CN" sz="1600" dirty="0">
                <a:latin typeface="宋体" panose="02010600030101010101" pitchFamily="2" charset="-122"/>
                <a:ea typeface="宋体" panose="02010600030101010101" pitchFamily="2" charset="-122"/>
                <a:cs typeface="宋体" panose="02010600030101010101" pitchFamily="2" charset="-122"/>
              </a:rPr>
              <a:t> </a:t>
            </a:r>
            <a:endParaRPr lang="en-US" altLang="zh-CN" sz="1600" dirty="0">
              <a:latin typeface="Calibri" panose="020F0502020204030204" charset="0"/>
              <a:ea typeface="Calibri" panose="020F0502020204030204" charset="0"/>
              <a:cs typeface="Calibri" panose="020F0502020204030204" charset="0"/>
            </a:endParaRPr>
          </a:p>
          <a:p>
            <a:r>
              <a:rPr lang="en-US" altLang="zh-CN" sz="1050" dirty="0">
                <a:latin typeface="Calibri" panose="020F0502020204030204" charset="0"/>
                <a:ea typeface="Calibri" panose="020F0502020204030204" charset="0"/>
                <a:cs typeface="Calibri" panose="020F0502020204030204" charset="0"/>
              </a:rPr>
              <a:t> </a:t>
            </a:r>
            <a:endParaRPr lang="zh-CN" altLang="en-US" dirty="0"/>
          </a:p>
        </p:txBody>
      </p:sp>
      <p:sp>
        <p:nvSpPr>
          <p:cNvPr id="1048758" name="Rectangle 1"/>
          <p:cNvSpPr>
            <a:spLocks noChangeArrowheads="1"/>
          </p:cNvSpPr>
          <p:nvPr/>
        </p:nvSpPr>
        <p:spPr bwMode="auto">
          <a:xfrm>
            <a:off x="9899456" y="3297187"/>
            <a:ext cx="1652702" cy="1814830"/>
          </a:xfrm>
          <a:prstGeom prst="rect">
            <a:avLst/>
          </a:prstGeom>
          <a:solidFill>
            <a:srgbClr val="34A12C"/>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在</a:t>
            </a:r>
            <a:r>
              <a:rPr lang="en-US" altLang="zh-CN" sz="1400" b="1" dirty="0">
                <a:solidFill>
                  <a:schemeClr val="bg1"/>
                </a:solidFill>
                <a:latin typeface="微软雅黑" panose="020B0503020204020204" pitchFamily="34" charset="-122"/>
                <a:ea typeface="微软雅黑" panose="020B0503020204020204" pitchFamily="34" charset="-122"/>
              </a:rPr>
              <a:t>65℃</a:t>
            </a:r>
            <a:r>
              <a:rPr lang="zh-CN" altLang="en-US" sz="1400" b="1" dirty="0">
                <a:solidFill>
                  <a:schemeClr val="bg1"/>
                </a:solidFill>
                <a:latin typeface="微软雅黑" panose="020B0503020204020204" pitchFamily="34" charset="-122"/>
                <a:ea typeface="微软雅黑" panose="020B0503020204020204" pitchFamily="34" charset="-122"/>
              </a:rPr>
              <a:t>下，</a:t>
            </a:r>
            <a:r>
              <a:rPr lang="en-US" altLang="zh-CN" sz="1400" b="1" dirty="0">
                <a:solidFill>
                  <a:schemeClr val="bg1"/>
                </a:solidFill>
                <a:latin typeface="微软雅黑" panose="020B0503020204020204" pitchFamily="34" charset="-122"/>
                <a:ea typeface="微软雅黑" panose="020B0503020204020204" pitchFamily="34" charset="-122"/>
              </a:rPr>
              <a:t>SEM</a:t>
            </a:r>
            <a:r>
              <a:rPr lang="zh-CN" altLang="en-US" sz="1400" b="1" dirty="0">
                <a:solidFill>
                  <a:schemeClr val="bg1"/>
                </a:solidFill>
                <a:latin typeface="微软雅黑" panose="020B0503020204020204" pitchFamily="34" charset="-122"/>
                <a:ea typeface="微软雅黑" panose="020B0503020204020204" pitchFamily="34" charset="-122"/>
              </a:rPr>
              <a:t>微球出现变形破裂的现象</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图</a:t>
            </a:r>
            <a:r>
              <a:rPr lang="en-US" altLang="zh-CN" sz="1400" b="1" dirty="0">
                <a:solidFill>
                  <a:schemeClr val="bg1"/>
                </a:solidFill>
                <a:latin typeface="微软雅黑" panose="020B0503020204020204" pitchFamily="34" charset="-122"/>
                <a:ea typeface="微软雅黑" panose="020B0503020204020204" pitchFamily="34" charset="-122"/>
              </a:rPr>
              <a:t>B);</a:t>
            </a:r>
            <a:r>
              <a:rPr lang="zh-CN" altLang="en-US" sz="1400" b="1" dirty="0">
                <a:solidFill>
                  <a:schemeClr val="bg1"/>
                </a:solidFill>
                <a:latin typeface="微软雅黑" panose="020B0503020204020204" pitchFamily="34" charset="-122"/>
                <a:ea typeface="微软雅黑" panose="020B0503020204020204" pitchFamily="34" charset="-122"/>
              </a:rPr>
              <a:t>透射电镜下，释放后的上清液中出现了大量的</a:t>
            </a:r>
            <a:r>
              <a:rPr lang="en-US" altLang="zh-CN" sz="1400" b="1" dirty="0">
                <a:solidFill>
                  <a:schemeClr val="bg1"/>
                </a:solidFill>
                <a:latin typeface="微软雅黑" panose="020B0503020204020204" pitchFamily="34" charset="-122"/>
                <a:ea typeface="微软雅黑" panose="020B0503020204020204" pitchFamily="34" charset="-122"/>
              </a:rPr>
              <a:t>ZrO</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@(DOX+ILS)</a:t>
            </a:r>
            <a:r>
              <a:rPr lang="zh-CN" altLang="en-US" sz="1400" b="1" dirty="0">
                <a:solidFill>
                  <a:schemeClr val="bg1"/>
                </a:solidFill>
                <a:latin typeface="微软雅黑" panose="020B0503020204020204" pitchFamily="34" charset="-122"/>
                <a:ea typeface="微软雅黑" panose="020B0503020204020204" pitchFamily="34" charset="-122"/>
              </a:rPr>
              <a:t>（图</a:t>
            </a:r>
            <a:r>
              <a:rPr lang="en-US" altLang="zh-CN" sz="1400" b="1" dirty="0">
                <a:solidFill>
                  <a:schemeClr val="bg1"/>
                </a:solidFill>
                <a:latin typeface="微软雅黑" panose="020B0503020204020204" pitchFamily="34" charset="-122"/>
                <a:ea typeface="微软雅黑" panose="020B0503020204020204" pitchFamily="34" charset="-122"/>
              </a:rPr>
              <a:t>D</a:t>
            </a:r>
            <a:r>
              <a:rPr lang="zh-CN" altLang="en-US"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48759"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760" name="矩形 5"/>
          <p:cNvSpPr/>
          <p:nvPr/>
        </p:nvSpPr>
        <p:spPr>
          <a:xfrm>
            <a:off x="1406371" y="3931497"/>
            <a:ext cx="2558714"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宋体" panose="02010600030101010101" pitchFamily="2" charset="-122"/>
              </a:rPr>
              <a:t>A  37℃</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搅拌</a:t>
            </a:r>
            <a:r>
              <a:rPr lang="en-US" altLang="zh-CN" sz="1400" b="1" dirty="0">
                <a:latin typeface="微软雅黑" panose="020B0503020204020204" pitchFamily="34" charset="-122"/>
                <a:ea typeface="微软雅黑" panose="020B0503020204020204" pitchFamily="34" charset="-122"/>
                <a:cs typeface="Calibri" panose="020F0502020204030204" charset="0"/>
              </a:rPr>
              <a:t>20min</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后的</a:t>
            </a:r>
            <a:r>
              <a:rPr lang="en-US" altLang="zh-CN" sz="1400" b="1" dirty="0">
                <a:latin typeface="微软雅黑" panose="020B0503020204020204" pitchFamily="34" charset="-122"/>
                <a:ea typeface="微软雅黑" panose="020B0503020204020204" pitchFamily="34" charset="-122"/>
                <a:cs typeface="Calibri" panose="020F0502020204030204" charset="0"/>
              </a:rPr>
              <a:t>SEM</a:t>
            </a:r>
            <a:r>
              <a:rPr lang="en-US" altLang="zh-CN" sz="1400" b="1" dirty="0">
                <a:latin typeface="微软雅黑" panose="020B0503020204020204" pitchFamily="34" charset="-122"/>
                <a:ea typeface="微软雅黑" panose="020B0503020204020204" pitchFamily="34" charset="-122"/>
                <a:cs typeface="宋体" panose="02010600030101010101" pitchFamily="2" charset="-122"/>
              </a:rPr>
              <a:t> </a:t>
            </a:r>
            <a:endParaRPr lang="zh-CN" altLang="en-US" sz="1400" b="1" dirty="0">
              <a:latin typeface="微软雅黑" panose="020B0503020204020204" pitchFamily="34" charset="-122"/>
              <a:ea typeface="微软雅黑" panose="020B0503020204020204" pitchFamily="34" charset="-122"/>
            </a:endParaRPr>
          </a:p>
        </p:txBody>
      </p:sp>
      <p:sp>
        <p:nvSpPr>
          <p:cNvPr id="1048761" name="矩形 6"/>
          <p:cNvSpPr/>
          <p:nvPr/>
        </p:nvSpPr>
        <p:spPr>
          <a:xfrm>
            <a:off x="6836918" y="3931497"/>
            <a:ext cx="2494594"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宋体" panose="02010600030101010101" pitchFamily="2" charset="-122"/>
              </a:rPr>
              <a:t>B 65℃</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搅拌</a:t>
            </a:r>
            <a:r>
              <a:rPr lang="en-US" altLang="zh-CN" sz="1400" b="1" dirty="0">
                <a:latin typeface="微软雅黑" panose="020B0503020204020204" pitchFamily="34" charset="-122"/>
                <a:ea typeface="微软雅黑" panose="020B0503020204020204" pitchFamily="34" charset="-122"/>
                <a:cs typeface="Calibri" panose="020F0502020204030204" charset="0"/>
              </a:rPr>
              <a:t>20min</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后的 </a:t>
            </a:r>
            <a:r>
              <a:rPr lang="en-US" altLang="zh-CN" sz="1400" b="1" dirty="0">
                <a:latin typeface="微软雅黑" panose="020B0503020204020204" pitchFamily="34" charset="-122"/>
                <a:ea typeface="微软雅黑" panose="020B0503020204020204" pitchFamily="34" charset="-122"/>
                <a:cs typeface="Calibri" panose="020F0502020204030204" charset="0"/>
              </a:rPr>
              <a:t>SEM</a:t>
            </a:r>
            <a:endParaRPr lang="en-US" altLang="zh-CN" sz="1400" b="1" dirty="0">
              <a:latin typeface="微软雅黑" panose="020B0503020204020204" pitchFamily="34" charset="-122"/>
              <a:ea typeface="微软雅黑" panose="020B0503020204020204" pitchFamily="34" charset="-122"/>
              <a:cs typeface="Calibri" panose="020F0502020204030204" charset="0"/>
            </a:endParaRPr>
          </a:p>
        </p:txBody>
      </p:sp>
      <p:sp>
        <p:nvSpPr>
          <p:cNvPr id="1048762" name="矩形 7"/>
          <p:cNvSpPr/>
          <p:nvPr/>
        </p:nvSpPr>
        <p:spPr>
          <a:xfrm>
            <a:off x="1436201" y="6346313"/>
            <a:ext cx="2496196"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宋体" panose="02010600030101010101" pitchFamily="2" charset="-122"/>
              </a:rPr>
              <a:t>C  37℃</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搅拌</a:t>
            </a:r>
            <a:r>
              <a:rPr lang="en-US" altLang="zh-CN" sz="1400" b="1" dirty="0">
                <a:latin typeface="微软雅黑" panose="020B0503020204020204" pitchFamily="34" charset="-122"/>
                <a:ea typeface="微软雅黑" panose="020B0503020204020204" pitchFamily="34" charset="-122"/>
                <a:cs typeface="Calibri" panose="020F0502020204030204" charset="0"/>
              </a:rPr>
              <a:t>20min</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后的</a:t>
            </a:r>
            <a:r>
              <a:rPr lang="en-US" altLang="zh-CN" sz="1400" b="1" dirty="0">
                <a:latin typeface="微软雅黑" panose="020B0503020204020204" pitchFamily="34" charset="-122"/>
                <a:ea typeface="微软雅黑" panose="020B0503020204020204" pitchFamily="34" charset="-122"/>
                <a:cs typeface="Calibri" panose="020F0502020204030204" charset="0"/>
              </a:rPr>
              <a:t>TEM</a:t>
            </a:r>
            <a:endParaRPr lang="zh-CN" altLang="en-US" sz="1400" b="1" dirty="0">
              <a:latin typeface="微软雅黑" panose="020B0503020204020204" pitchFamily="34" charset="-122"/>
              <a:ea typeface="微软雅黑" panose="020B0503020204020204" pitchFamily="34" charset="-122"/>
            </a:endParaRPr>
          </a:p>
        </p:txBody>
      </p:sp>
      <p:sp>
        <p:nvSpPr>
          <p:cNvPr id="1048763" name="矩形 8"/>
          <p:cNvSpPr/>
          <p:nvPr/>
        </p:nvSpPr>
        <p:spPr>
          <a:xfrm>
            <a:off x="6936684" y="6346313"/>
            <a:ext cx="2465740"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cs typeface="宋体" panose="02010600030101010101" pitchFamily="2" charset="-122"/>
              </a:rPr>
              <a:t>D 65℃</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搅拌</a:t>
            </a:r>
            <a:r>
              <a:rPr lang="en-US" altLang="zh-CN" sz="1400" b="1" dirty="0">
                <a:latin typeface="微软雅黑" panose="020B0503020204020204" pitchFamily="34" charset="-122"/>
                <a:ea typeface="微软雅黑" panose="020B0503020204020204" pitchFamily="34" charset="-122"/>
                <a:cs typeface="Calibri" panose="020F0502020204030204" charset="0"/>
              </a:rPr>
              <a:t>20min</a:t>
            </a:r>
            <a:r>
              <a:rPr lang="zh-CN" altLang="en-US" sz="1400" b="1" dirty="0">
                <a:latin typeface="微软雅黑" panose="020B0503020204020204" pitchFamily="34" charset="-122"/>
                <a:ea typeface="微软雅黑" panose="020B0503020204020204" pitchFamily="34" charset="-122"/>
                <a:cs typeface="宋体" panose="02010600030101010101" pitchFamily="2" charset="-122"/>
              </a:rPr>
              <a:t>后的</a:t>
            </a:r>
            <a:r>
              <a:rPr lang="en-US" altLang="zh-CN" sz="1400" b="1" dirty="0">
                <a:latin typeface="微软雅黑" panose="020B0503020204020204" pitchFamily="34" charset="-122"/>
                <a:ea typeface="微软雅黑" panose="020B0503020204020204" pitchFamily="34" charset="-122"/>
                <a:cs typeface="Calibri" panose="020F0502020204030204" charset="0"/>
              </a:rPr>
              <a:t>TEM</a:t>
            </a:r>
            <a:endParaRPr lang="zh-CN" altLang="en-US" sz="1400" b="1" dirty="0">
              <a:latin typeface="微软雅黑" panose="020B0503020204020204" pitchFamily="34" charset="-122"/>
              <a:ea typeface="微软雅黑" panose="020B0503020204020204" pitchFamily="34" charset="-122"/>
            </a:endParaRPr>
          </a:p>
        </p:txBody>
      </p:sp>
      <p:sp>
        <p:nvSpPr>
          <p:cNvPr id="1048764" name="矩形 9"/>
          <p:cNvSpPr/>
          <p:nvPr/>
        </p:nvSpPr>
        <p:spPr>
          <a:xfrm>
            <a:off x="4295775" y="3303222"/>
            <a:ext cx="1652702" cy="1814830"/>
          </a:xfrm>
          <a:prstGeom prst="rect">
            <a:avLst/>
          </a:prstGeom>
          <a:solidFill>
            <a:srgbClr val="34A12C"/>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在</a:t>
            </a:r>
            <a:r>
              <a:rPr lang="en-US" altLang="zh-CN" sz="1400" b="1" dirty="0">
                <a:solidFill>
                  <a:schemeClr val="bg1"/>
                </a:solidFill>
                <a:latin typeface="微软雅黑" panose="020B0503020204020204" pitchFamily="34" charset="-122"/>
                <a:ea typeface="微软雅黑" panose="020B0503020204020204" pitchFamily="34" charset="-122"/>
              </a:rPr>
              <a:t>37℃</a:t>
            </a:r>
            <a:r>
              <a:rPr lang="zh-CN" altLang="en-US" sz="1400" b="1" dirty="0">
                <a:solidFill>
                  <a:schemeClr val="bg1"/>
                </a:solidFill>
                <a:latin typeface="微软雅黑" panose="020B0503020204020204" pitchFamily="34" charset="-122"/>
                <a:ea typeface="微软雅黑" panose="020B0503020204020204" pitchFamily="34" charset="-122"/>
              </a:rPr>
              <a:t>下，</a:t>
            </a:r>
            <a:r>
              <a:rPr lang="en-US" altLang="zh-CN" sz="1400" b="1" dirty="0">
                <a:solidFill>
                  <a:schemeClr val="bg1"/>
                </a:solidFill>
                <a:latin typeface="微软雅黑" panose="020B0503020204020204" pitchFamily="34" charset="-122"/>
                <a:ea typeface="微软雅黑" panose="020B0503020204020204" pitchFamily="34" charset="-122"/>
              </a:rPr>
              <a:t>SEM</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zh-CN" altLang="en-US" sz="1400" b="1" dirty="0">
                <a:solidFill>
                  <a:schemeClr val="bg1"/>
                </a:solidFill>
                <a:latin typeface="微软雅黑" panose="020B0503020204020204" pitchFamily="34" charset="-122"/>
                <a:ea typeface="微软雅黑" panose="020B0503020204020204" pitchFamily="34" charset="-122"/>
              </a:rPr>
              <a:t>微球的形貌（图</a:t>
            </a:r>
            <a:r>
              <a:rPr lang="en-US" altLang="zh-CN" sz="1400" b="1" dirty="0">
                <a:solidFill>
                  <a:schemeClr val="bg1"/>
                </a:solidFill>
                <a:latin typeface="微软雅黑" panose="020B0503020204020204" pitchFamily="34" charset="-122"/>
                <a:ea typeface="微软雅黑" panose="020B0503020204020204" pitchFamily="34" charset="-122"/>
              </a:rPr>
              <a:t>A</a:t>
            </a:r>
            <a:r>
              <a:rPr lang="zh-CN" altLang="en-US" sz="1400" b="1" dirty="0">
                <a:solidFill>
                  <a:schemeClr val="bg1"/>
                </a:solidFill>
                <a:latin typeface="微软雅黑" panose="020B0503020204020204" pitchFamily="34" charset="-122"/>
                <a:ea typeface="微软雅黑" panose="020B0503020204020204" pitchFamily="34" charset="-122"/>
              </a:rPr>
              <a:t>）并未发生明显变化</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透视电镜</a:t>
            </a:r>
            <a:r>
              <a:rPr lang="zh-CN" altLang="en-US" sz="1400" b="1" dirty="0">
                <a:solidFill>
                  <a:schemeClr val="bg1"/>
                </a:solidFill>
                <a:latin typeface="微软雅黑" panose="020B0503020204020204" pitchFamily="34" charset="-122"/>
                <a:ea typeface="微软雅黑" panose="020B0503020204020204" pitchFamily="34" charset="-122"/>
              </a:rPr>
              <a:t>下</a:t>
            </a:r>
            <a:r>
              <a:rPr lang="zh-CN" altLang="en-US" sz="1400" b="1" dirty="0">
                <a:solidFill>
                  <a:schemeClr val="bg1"/>
                </a:solidFill>
                <a:latin typeface="微软雅黑" panose="020B0503020204020204" pitchFamily="34" charset="-122"/>
                <a:ea typeface="微软雅黑" panose="020B0503020204020204" pitchFamily="34" charset="-122"/>
              </a:rPr>
              <a:t>，释放后的上清液仅仅发现极少的</a:t>
            </a:r>
            <a:r>
              <a:rPr lang="en-US" altLang="zh-CN" sz="1400" b="1" dirty="0">
                <a:solidFill>
                  <a:schemeClr val="bg1"/>
                </a:solidFill>
                <a:latin typeface="微软雅黑" panose="020B0503020204020204" pitchFamily="34" charset="-122"/>
                <a:ea typeface="微软雅黑" panose="020B0503020204020204" pitchFamily="34" charset="-122"/>
              </a:rPr>
              <a:t>ZrO</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@(DOX+ILS)</a:t>
            </a:r>
            <a:r>
              <a:rPr lang="zh-CN" altLang="en-US" sz="1400" b="1" dirty="0">
                <a:solidFill>
                  <a:schemeClr val="bg1"/>
                </a:solidFill>
                <a:latin typeface="微软雅黑" panose="020B0503020204020204" pitchFamily="34" charset="-122"/>
                <a:ea typeface="微软雅黑" panose="020B0503020204020204" pitchFamily="34" charset="-122"/>
              </a:rPr>
              <a:t>（图</a:t>
            </a:r>
            <a:r>
              <a:rPr lang="en-US" altLang="zh-CN" sz="1400" b="1" dirty="0">
                <a:solidFill>
                  <a:schemeClr val="bg1"/>
                </a:solidFill>
                <a:latin typeface="微软雅黑" panose="020B0503020204020204" pitchFamily="34" charset="-122"/>
                <a:ea typeface="微软雅黑" panose="020B0503020204020204" pitchFamily="34" charset="-122"/>
              </a:rPr>
              <a:t>C</a:t>
            </a:r>
            <a:r>
              <a:rPr lang="zh-CN" altLang="en-US"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5"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766"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b="0" dirty="0">
                <a:sym typeface="+mn-lt"/>
              </a:rPr>
              <a:t>实 验 方 法</a:t>
            </a:r>
            <a:endParaRPr lang="zh-CN" altLang="en-US" b="0" dirty="0">
              <a:sym typeface="+mn-lt"/>
            </a:endParaRPr>
          </a:p>
        </p:txBody>
      </p:sp>
      <p:pic>
        <p:nvPicPr>
          <p:cNvPr id="2097269" name="图片 5"/>
          <p:cNvPicPr>
            <a:picLocks noChangeAspect="1"/>
          </p:cNvPicPr>
          <p:nvPr/>
        </p:nvPicPr>
        <p:blipFill>
          <a:blip r:embed="rId1"/>
          <a:stretch>
            <a:fillRect/>
          </a:stretch>
        </p:blipFill>
        <p:spPr>
          <a:xfrm>
            <a:off x="8116570" y="433189"/>
            <a:ext cx="3322608" cy="835224"/>
          </a:xfrm>
          <a:prstGeom prst="rect">
            <a:avLst/>
          </a:prstGeom>
        </p:spPr>
      </p:pic>
      <p:sp>
        <p:nvSpPr>
          <p:cNvPr id="1048767" name="文本框 99"/>
          <p:cNvSpPr txBox="1"/>
          <p:nvPr/>
        </p:nvSpPr>
        <p:spPr>
          <a:xfrm>
            <a:off x="5084215"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b="0" dirty="0"/>
              <a:t>观 察 指 标</a:t>
            </a:r>
            <a:endParaRPr lang="zh-CN" altLang="en-US" b="0" dirty="0"/>
          </a:p>
        </p:txBody>
      </p:sp>
      <p:sp>
        <p:nvSpPr>
          <p:cNvPr id="1048768" name="文本框 99"/>
          <p:cNvSpPr txBox="1"/>
          <p:nvPr/>
        </p:nvSpPr>
        <p:spPr>
          <a:xfrm>
            <a:off x="7941327" y="3888869"/>
            <a:ext cx="912524"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b="0" dirty="0"/>
              <a:t>结 果</a:t>
            </a:r>
            <a:endParaRPr lang="zh-CN" altLang="en-US" b="0" dirty="0"/>
          </a:p>
        </p:txBody>
      </p:sp>
      <p:sp>
        <p:nvSpPr>
          <p:cNvPr id="1048769" name="文本框 107"/>
          <p:cNvSpPr txBox="1"/>
          <p:nvPr/>
        </p:nvSpPr>
        <p:spPr>
          <a:xfrm>
            <a:off x="10491034" y="3857368"/>
            <a:ext cx="680128" cy="1077218"/>
          </a:xfrm>
          <a:prstGeom prst="rect">
            <a:avLst/>
          </a:prstGeom>
          <a:noFill/>
          <a:ln>
            <a:noFill/>
          </a:ln>
        </p:spPr>
        <p:txBody>
          <a:bodyPr wrap="square">
            <a:spAutoFit/>
          </a:bodyPr>
          <a:lstStyle>
            <a:defPPr>
              <a:defRPr lang="zh-CN"/>
            </a:defPPr>
            <a:lvl1pPr marR="0" lvl="0" indent="0" defTabSz="1088390" fontAlgn="auto">
              <a:lnSpc>
                <a:spcPct val="100000"/>
              </a:lnSpc>
              <a:spcBef>
                <a:spcPts val="0"/>
              </a:spcBef>
              <a:spcAft>
                <a:spcPts val="0"/>
              </a:spcAft>
              <a:buClrTx/>
              <a:buSzTx/>
              <a:buFontTx/>
              <a:buNone/>
              <a:defRPr kumimoji="0" sz="4000" b="1" i="0" u="none" strike="noStrike" cap="none" spc="0" normalizeH="0" baseline="0">
                <a:ln>
                  <a:noFill/>
                </a:ln>
                <a:solidFill>
                  <a:schemeClr val="bg1"/>
                </a:solidFill>
                <a:uLnTx/>
                <a:uFillTx/>
                <a:latin typeface="微软雅黑" panose="020B0503020204020204" pitchFamily="34" charset="-122"/>
                <a:ea typeface="微软雅黑" panose="020B0503020204020204" pitchFamily="34" charset="-122"/>
                <a:cs typeface="+mn-ea"/>
              </a:defRPr>
            </a:lvl1pPr>
          </a:lstStyle>
          <a:p>
            <a:pPr algn="ctr"/>
            <a:r>
              <a:rPr lang="zh-CN" altLang="en-US" sz="3200" dirty="0"/>
              <a:t>结 论</a:t>
            </a:r>
            <a:endParaRPr lang="zh-CN" altLang="en-US" sz="3200" dirty="0"/>
          </a:p>
        </p:txBody>
      </p:sp>
      <p:sp>
        <p:nvSpPr>
          <p:cNvPr id="1048770"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b="0" dirty="0">
                <a:sym typeface="+mn-lt"/>
              </a:rPr>
              <a:t>A</a:t>
            </a:r>
            <a:endParaRPr lang="zh-CN" altLang="en-US" b="0" dirty="0">
              <a:sym typeface="+mn-lt"/>
            </a:endParaRPr>
          </a:p>
        </p:txBody>
      </p:sp>
      <p:sp>
        <p:nvSpPr>
          <p:cNvPr id="1048771" name="TextBox 1"/>
          <p:cNvSpPr txBox="1"/>
          <p:nvPr/>
        </p:nvSpPr>
        <p:spPr>
          <a:xfrm>
            <a:off x="5084215"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b="0" dirty="0">
                <a:sym typeface="+mn-lt"/>
              </a:rPr>
              <a:t>B</a:t>
            </a:r>
            <a:endParaRPr lang="zh-CN" altLang="en-US" b="0" dirty="0">
              <a:sym typeface="+mn-lt"/>
            </a:endParaRPr>
          </a:p>
        </p:txBody>
      </p:sp>
      <p:sp>
        <p:nvSpPr>
          <p:cNvPr id="1048772" name="TextBox 1"/>
          <p:cNvSpPr txBox="1"/>
          <p:nvPr/>
        </p:nvSpPr>
        <p:spPr>
          <a:xfrm>
            <a:off x="7587636"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b="0" dirty="0">
                <a:sym typeface="+mn-lt"/>
              </a:rPr>
              <a:t>C</a:t>
            </a:r>
            <a:endParaRPr lang="zh-CN" altLang="en-US" b="0" dirty="0">
              <a:sym typeface="+mn-lt"/>
            </a:endParaRPr>
          </a:p>
        </p:txBody>
      </p:sp>
      <p:sp>
        <p:nvSpPr>
          <p:cNvPr id="1048773" name="TextBox 1"/>
          <p:cNvSpPr txBox="1"/>
          <p:nvPr/>
        </p:nvSpPr>
        <p:spPr>
          <a:xfrm>
            <a:off x="10019180"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D</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论</a:t>
            </a:r>
            <a:endParaRPr lang="zh-CN" altLang="en-US" dirty="0">
              <a:sym typeface="+mn-lt"/>
            </a:endParaRPr>
          </a:p>
        </p:txBody>
      </p:sp>
      <p:grpSp>
        <p:nvGrpSpPr>
          <p:cNvPr id="124" name="组合 29"/>
          <p:cNvGrpSpPr/>
          <p:nvPr/>
        </p:nvGrpSpPr>
        <p:grpSpPr>
          <a:xfrm>
            <a:off x="1215390" y="1336040"/>
            <a:ext cx="9924415" cy="1190625"/>
            <a:chOff x="1215427" y="1336199"/>
            <a:chExt cx="9924437" cy="1795009"/>
          </a:xfrm>
        </p:grpSpPr>
        <p:sp>
          <p:nvSpPr>
            <p:cNvPr id="1048775" name="圆角矩形 1"/>
            <p:cNvSpPr/>
            <p:nvPr/>
          </p:nvSpPr>
          <p:spPr>
            <a:xfrm>
              <a:off x="1756651" y="1336199"/>
              <a:ext cx="9383213" cy="1508391"/>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sz="2400" kern="0" dirty="0">
                <a:solidFill>
                  <a:sysClr val="window" lastClr="FFFFFF"/>
                </a:solidFill>
                <a:latin typeface="微软雅黑" panose="020B0503020204020204" pitchFamily="34" charset="-122"/>
                <a:ea typeface="微软雅黑" panose="020B0503020204020204" pitchFamily="34" charset="-122"/>
              </a:endParaRPr>
            </a:p>
          </p:txBody>
        </p:sp>
        <p:pic>
          <p:nvPicPr>
            <p:cNvPr id="2097270" name="图片 17"/>
            <p:cNvPicPr>
              <a:picLocks noChangeAspect="1"/>
            </p:cNvPicPr>
            <p:nvPr/>
          </p:nvPicPr>
          <p:blipFill>
            <a:blip r:embed="rId1" cstate="screen"/>
            <a:stretch>
              <a:fillRect/>
            </a:stretch>
          </p:blipFill>
          <p:spPr>
            <a:xfrm>
              <a:off x="1215427" y="1977391"/>
              <a:ext cx="1082446" cy="1153817"/>
            </a:xfrm>
            <a:prstGeom prst="rect">
              <a:avLst/>
            </a:prstGeom>
          </p:spPr>
        </p:pic>
      </p:grpSp>
      <p:grpSp>
        <p:nvGrpSpPr>
          <p:cNvPr id="125" name="组合 30"/>
          <p:cNvGrpSpPr/>
          <p:nvPr/>
        </p:nvGrpSpPr>
        <p:grpSpPr>
          <a:xfrm>
            <a:off x="1310005" y="2526665"/>
            <a:ext cx="9829165" cy="1415415"/>
            <a:chOff x="1339574" y="3164965"/>
            <a:chExt cx="9829317" cy="1803965"/>
          </a:xfrm>
        </p:grpSpPr>
        <p:sp>
          <p:nvSpPr>
            <p:cNvPr id="1048776" name="圆角矩形 1"/>
            <p:cNvSpPr/>
            <p:nvPr/>
          </p:nvSpPr>
          <p:spPr>
            <a:xfrm>
              <a:off x="1785678" y="3164965"/>
              <a:ext cx="9383213" cy="1508391"/>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271" name="图片 18"/>
            <p:cNvPicPr>
              <a:picLocks noChangeAspect="1"/>
            </p:cNvPicPr>
            <p:nvPr/>
          </p:nvPicPr>
          <p:blipFill>
            <a:blip r:embed="rId2" cstate="screen"/>
            <a:stretch>
              <a:fillRect/>
            </a:stretch>
          </p:blipFill>
          <p:spPr>
            <a:xfrm>
              <a:off x="1339574" y="3815113"/>
              <a:ext cx="1078483" cy="1153817"/>
            </a:xfrm>
            <a:prstGeom prst="rect">
              <a:avLst/>
            </a:prstGeom>
          </p:spPr>
        </p:pic>
      </p:grpSp>
      <p:grpSp>
        <p:nvGrpSpPr>
          <p:cNvPr id="126" name="组合 31"/>
          <p:cNvGrpSpPr/>
          <p:nvPr/>
        </p:nvGrpSpPr>
        <p:grpSpPr>
          <a:xfrm>
            <a:off x="1360170" y="3942080"/>
            <a:ext cx="9779000" cy="1229360"/>
            <a:chOff x="1360560" y="5010248"/>
            <a:chExt cx="9779303" cy="1847752"/>
          </a:xfrm>
        </p:grpSpPr>
        <p:sp>
          <p:nvSpPr>
            <p:cNvPr id="1048777" name="圆角矩形 1"/>
            <p:cNvSpPr/>
            <p:nvPr/>
          </p:nvSpPr>
          <p:spPr>
            <a:xfrm>
              <a:off x="1756650" y="5010248"/>
              <a:ext cx="9383213" cy="1508391"/>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272" name="图片 19"/>
            <p:cNvPicPr>
              <a:picLocks noChangeAspect="1"/>
            </p:cNvPicPr>
            <p:nvPr/>
          </p:nvPicPr>
          <p:blipFill>
            <a:blip r:embed="rId3" cstate="screen"/>
            <a:stretch>
              <a:fillRect/>
            </a:stretch>
          </p:blipFill>
          <p:spPr>
            <a:xfrm>
              <a:off x="1360560" y="5704183"/>
              <a:ext cx="1078483" cy="1153817"/>
            </a:xfrm>
            <a:prstGeom prst="rect">
              <a:avLst/>
            </a:prstGeom>
          </p:spPr>
        </p:pic>
      </p:grpSp>
      <p:sp>
        <p:nvSpPr>
          <p:cNvPr id="1048780" name="矩形 9"/>
          <p:cNvSpPr/>
          <p:nvPr/>
        </p:nvSpPr>
        <p:spPr>
          <a:xfrm>
            <a:off x="2525395" y="4029075"/>
            <a:ext cx="8613775" cy="829945"/>
          </a:xfrm>
          <a:prstGeom prst="rect">
            <a:avLst/>
          </a:prstGeom>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mPEG-PLGA@ZrO</a:t>
            </a:r>
            <a:r>
              <a:rPr lang="en-US" altLang="zh-CN" sz="2800" baseline="-25000" dirty="0">
                <a:solidFill>
                  <a:schemeClr val="bg1"/>
                </a:solidFill>
                <a:latin typeface="微软雅黑" panose="020B0503020204020204" pitchFamily="34" charset="-122"/>
                <a:ea typeface="微软雅黑" panose="020B0503020204020204" pitchFamily="34" charset="-122"/>
              </a:rPr>
              <a:t>2</a:t>
            </a:r>
            <a:r>
              <a:rPr lang="en-US" altLang="zh-CN" sz="2400" dirty="0">
                <a:solidFill>
                  <a:schemeClr val="bg1"/>
                </a:solidFill>
                <a:latin typeface="微软雅黑" panose="020B0503020204020204" pitchFamily="34" charset="-122"/>
                <a:ea typeface="微软雅黑" panose="020B0503020204020204" pitchFamily="34" charset="-122"/>
              </a:rPr>
              <a:t>@(DOX+ILS)</a:t>
            </a:r>
            <a:r>
              <a:rPr lang="zh-CN" altLang="en-US" sz="2400" dirty="0">
                <a:solidFill>
                  <a:schemeClr val="bg1"/>
                </a:solidFill>
                <a:latin typeface="微软雅黑" panose="020B0503020204020204" pitchFamily="34" charset="-122"/>
                <a:ea typeface="微软雅黑" panose="020B0503020204020204" pitchFamily="34" charset="-122"/>
              </a:rPr>
              <a:t>多功能微球具有体外微波增敏功能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48781" name="矩形 10"/>
          <p:cNvSpPr/>
          <p:nvPr/>
        </p:nvSpPr>
        <p:spPr>
          <a:xfrm>
            <a:off x="2597785" y="2703830"/>
            <a:ext cx="8327390" cy="829945"/>
          </a:xfrm>
          <a:prstGeom prst="rect">
            <a:avLst/>
          </a:prstGeom>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mPEG-PLGA@ZrO</a:t>
            </a:r>
            <a:r>
              <a:rPr lang="en-US" altLang="zh-CN" sz="2400" baseline="-25000" dirty="0">
                <a:solidFill>
                  <a:schemeClr val="bg1"/>
                </a:solidFill>
                <a:latin typeface="微软雅黑" panose="020B0503020204020204" pitchFamily="34" charset="-122"/>
                <a:ea typeface="微软雅黑" panose="020B0503020204020204" pitchFamily="34" charset="-122"/>
              </a:rPr>
              <a:t>2</a:t>
            </a:r>
            <a:r>
              <a:rPr lang="en-US" altLang="zh-CN" sz="2400" dirty="0">
                <a:solidFill>
                  <a:schemeClr val="bg1"/>
                </a:solidFill>
                <a:latin typeface="微软雅黑" panose="020B0503020204020204" pitchFamily="34" charset="-122"/>
                <a:ea typeface="微软雅黑" panose="020B0503020204020204" pitchFamily="34" charset="-122"/>
              </a:rPr>
              <a:t>@(DOX+ILS)</a:t>
            </a:r>
            <a:r>
              <a:rPr lang="zh-CN" altLang="en-US" sz="2400" dirty="0">
                <a:solidFill>
                  <a:schemeClr val="bg1"/>
                </a:solidFill>
                <a:latin typeface="微软雅黑" panose="020B0503020204020204" pitchFamily="34" charset="-122"/>
                <a:ea typeface="微软雅黑" panose="020B0503020204020204" pitchFamily="34" charset="-122"/>
              </a:rPr>
              <a:t>多功能微球具有</a:t>
            </a:r>
            <a:br>
              <a:rPr lang="en-US" altLang="zh-CN" sz="2400" dirty="0">
                <a:solidFill>
                  <a:schemeClr val="bg1"/>
                </a:solidFill>
                <a:latin typeface="微软雅黑" panose="020B0503020204020204" pitchFamily="34" charset="-122"/>
                <a:ea typeface="微软雅黑" panose="020B0503020204020204" pitchFamily="34" charset="-122"/>
              </a:rPr>
            </a:br>
            <a:r>
              <a:rPr lang="zh-CN" altLang="en-US" sz="2400" dirty="0">
                <a:solidFill>
                  <a:schemeClr val="bg1"/>
                </a:solidFill>
                <a:latin typeface="微软雅黑" panose="020B0503020204020204" pitchFamily="34" charset="-122"/>
                <a:ea typeface="微软雅黑" panose="020B0503020204020204" pitchFamily="34" charset="-122"/>
              </a:rPr>
              <a:t>体外</a:t>
            </a:r>
            <a:r>
              <a:rPr lang="en-US" altLang="zh-CN" sz="2400" dirty="0">
                <a:solidFill>
                  <a:schemeClr val="bg1"/>
                </a:solidFill>
                <a:latin typeface="微软雅黑" panose="020B0503020204020204" pitchFamily="34" charset="-122"/>
                <a:ea typeface="微软雅黑" panose="020B0503020204020204" pitchFamily="34" charset="-122"/>
              </a:rPr>
              <a:t>CT</a:t>
            </a:r>
            <a:r>
              <a:rPr lang="zh-CN" altLang="en-US" sz="2400" dirty="0">
                <a:solidFill>
                  <a:schemeClr val="bg1"/>
                </a:solidFill>
                <a:latin typeface="微软雅黑" panose="020B0503020204020204" pitchFamily="34" charset="-122"/>
                <a:ea typeface="微软雅黑" panose="020B0503020204020204" pitchFamily="34" charset="-122"/>
              </a:rPr>
              <a:t>成像功能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48782" name="矩形 16"/>
          <p:cNvSpPr/>
          <p:nvPr/>
        </p:nvSpPr>
        <p:spPr>
          <a:xfrm>
            <a:off x="2525395" y="1506855"/>
            <a:ext cx="8327390" cy="829945"/>
          </a:xfrm>
          <a:prstGeom prst="rect">
            <a:avLst/>
          </a:prstGeom>
        </p:spPr>
        <p:txBody>
          <a:bodyPr wrap="square">
            <a:spAutoFit/>
          </a:bodyPr>
          <a:lstStyle/>
          <a:p>
            <a:r>
              <a:rPr sz="2400" dirty="0">
                <a:solidFill>
                  <a:schemeClr val="bg1"/>
                </a:solidFill>
                <a:latin typeface="微软雅黑" panose="020B0503020204020204" pitchFamily="34" charset="-122"/>
                <a:ea typeface="微软雅黑" panose="020B0503020204020204" pitchFamily="34" charset="-122"/>
              </a:rPr>
              <a:t>证明了ZrO2@(DOX+ILS)被成功包覆到mPEG-PLGA空白微球当中</a:t>
            </a:r>
            <a:endParaRPr sz="2400"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461135" y="5161897"/>
            <a:ext cx="9766300" cy="1153178"/>
            <a:chOff x="1461135" y="5161897"/>
            <a:chExt cx="9766300" cy="1153178"/>
          </a:xfrm>
        </p:grpSpPr>
        <p:sp>
          <p:nvSpPr>
            <p:cNvPr id="1048778" name="圆角矩形 1"/>
            <p:cNvSpPr/>
            <p:nvPr/>
          </p:nvSpPr>
          <p:spPr>
            <a:xfrm>
              <a:off x="1844040" y="5161915"/>
              <a:ext cx="9383395" cy="1000760"/>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sp>
          <p:nvSpPr>
            <p:cNvPr id="1048779" name="矩形 8"/>
            <p:cNvSpPr/>
            <p:nvPr/>
          </p:nvSpPr>
          <p:spPr>
            <a:xfrm>
              <a:off x="2525239" y="5161897"/>
              <a:ext cx="8541541" cy="829945"/>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在体外实验证明：微波加速</a:t>
              </a:r>
              <a:r>
                <a:rPr lang="en-US" altLang="zh-CN" sz="2400" dirty="0">
                  <a:solidFill>
                    <a:schemeClr val="bg1"/>
                  </a:solidFill>
                  <a:latin typeface="微软雅黑" panose="020B0503020204020204" pitchFamily="34" charset="-122"/>
                  <a:ea typeface="微软雅黑" panose="020B0503020204020204" pitchFamily="34" charset="-122"/>
                </a:rPr>
                <a:t>mPEG-PLGA@ZrO</a:t>
              </a:r>
              <a:r>
                <a:rPr lang="en-US" altLang="zh-CN" sz="2400" baseline="-25000" dirty="0">
                  <a:solidFill>
                    <a:schemeClr val="bg1"/>
                  </a:solidFill>
                  <a:latin typeface="微软雅黑" panose="020B0503020204020204" pitchFamily="34" charset="-122"/>
                  <a:ea typeface="微软雅黑" panose="020B0503020204020204" pitchFamily="34" charset="-122"/>
                </a:rPr>
                <a:t>2</a:t>
              </a:r>
              <a:r>
                <a:rPr lang="en-US" altLang="zh-CN" sz="2400" dirty="0">
                  <a:solidFill>
                    <a:schemeClr val="bg1"/>
                  </a:solidFill>
                  <a:latin typeface="微软雅黑" panose="020B0503020204020204" pitchFamily="34" charset="-122"/>
                  <a:ea typeface="微软雅黑" panose="020B0503020204020204" pitchFamily="34" charset="-122"/>
                </a:rPr>
                <a:t>@(DOX+ILS)</a:t>
              </a:r>
              <a:r>
                <a:rPr lang="zh-CN" altLang="en-US" sz="2400" dirty="0">
                  <a:solidFill>
                    <a:schemeClr val="bg1"/>
                  </a:solidFill>
                  <a:latin typeface="微软雅黑" panose="020B0503020204020204" pitchFamily="34" charset="-122"/>
                  <a:ea typeface="微软雅黑" panose="020B0503020204020204" pitchFamily="34" charset="-122"/>
                </a:rPr>
                <a:t>多功能微球中</a:t>
              </a:r>
              <a:r>
                <a:rPr lang="en-US" altLang="zh-CN" sz="2400" dirty="0">
                  <a:solidFill>
                    <a:schemeClr val="bg1"/>
                  </a:solidFill>
                  <a:latin typeface="微软雅黑" panose="020B0503020204020204" pitchFamily="34" charset="-122"/>
                  <a:ea typeface="微软雅黑" panose="020B0503020204020204" pitchFamily="34" charset="-122"/>
                </a:rPr>
                <a:t>ZrO</a:t>
              </a:r>
              <a:r>
                <a:rPr lang="en-US" altLang="zh-CN" sz="2400" baseline="-25000" dirty="0">
                  <a:solidFill>
                    <a:schemeClr val="bg1"/>
                  </a:solidFill>
                  <a:latin typeface="微软雅黑" panose="020B0503020204020204" pitchFamily="34" charset="-122"/>
                  <a:ea typeface="微软雅黑" panose="020B0503020204020204" pitchFamily="34" charset="-122"/>
                </a:rPr>
                <a:t>2</a:t>
              </a:r>
              <a:r>
                <a:rPr lang="en-US" altLang="zh-CN" sz="2400" dirty="0">
                  <a:solidFill>
                    <a:schemeClr val="bg1"/>
                  </a:solidFill>
                  <a:latin typeface="微软雅黑" panose="020B0503020204020204" pitchFamily="34" charset="-122"/>
                  <a:ea typeface="微软雅黑" panose="020B0503020204020204" pitchFamily="34" charset="-122"/>
                </a:rPr>
                <a:t>@(DOX+ILS)</a:t>
              </a:r>
              <a:r>
                <a:rPr lang="zh-CN" altLang="en-US" sz="2400" dirty="0">
                  <a:solidFill>
                    <a:schemeClr val="bg1"/>
                  </a:solidFill>
                  <a:latin typeface="微软雅黑" panose="020B0503020204020204" pitchFamily="34" charset="-122"/>
                  <a:ea typeface="微软雅黑" panose="020B0503020204020204" pitchFamily="34" charset="-122"/>
                </a:rPr>
                <a:t>的</a:t>
              </a:r>
              <a:r>
                <a:rPr lang="zh-CN" altLang="en-US" sz="2400" dirty="0">
                  <a:solidFill>
                    <a:schemeClr val="bg1"/>
                  </a:solidFill>
                  <a:latin typeface="微软雅黑" panose="020B0503020204020204" pitchFamily="34" charset="-122"/>
                  <a:ea typeface="微软雅黑" panose="020B0503020204020204" pitchFamily="34" charset="-122"/>
                </a:rPr>
                <a:t>释放</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2097273" name="图片 20"/>
            <p:cNvPicPr>
              <a:picLocks noChangeAspect="1"/>
            </p:cNvPicPr>
            <p:nvPr/>
          </p:nvPicPr>
          <p:blipFill>
            <a:blip r:embed="rId4" cstate="screen"/>
            <a:stretch>
              <a:fillRect/>
            </a:stretch>
          </p:blipFill>
          <p:spPr>
            <a:xfrm>
              <a:off x="1461135" y="5439857"/>
              <a:ext cx="837219" cy="875218"/>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3"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784" name="文本框 3"/>
          <p:cNvSpPr txBox="1"/>
          <p:nvPr/>
        </p:nvSpPr>
        <p:spPr>
          <a:xfrm>
            <a:off x="2940148" y="1790064"/>
            <a:ext cx="8775602" cy="1383665"/>
          </a:xfrm>
          <a:prstGeom prst="rect">
            <a:avLst/>
          </a:prstGeom>
        </p:spPr>
        <p:txBody>
          <a:bodyPr wrap="square" rtlCol="0" anchor="t">
            <a:spAutoFit/>
          </a:bodyPr>
          <a:lstStyle/>
          <a:p>
            <a:pPr>
              <a:lnSpc>
                <a:spcPct val="150000"/>
              </a:lnSpc>
            </a:pPr>
            <a:r>
              <a:rPr lang="zh-CN" altLang="en-US" sz="2800" b="1" dirty="0">
                <a:solidFill>
                  <a:srgbClr val="000000"/>
                </a:solidFill>
                <a:latin typeface="Arial" panose="020B0604020202020204" pitchFamily="34" charset="0"/>
                <a:ea typeface="微软雅黑" panose="020B0503020204020204" pitchFamily="34" charset="-122"/>
              </a:rPr>
              <a:t>多功能栓塞微球在</a:t>
            </a:r>
            <a:r>
              <a:rPr lang="en-US" altLang="zh-CN" sz="2800" b="1" dirty="0">
                <a:solidFill>
                  <a:srgbClr val="000000"/>
                </a:solidFill>
                <a:latin typeface="Arial" panose="020B0604020202020204" pitchFamily="34" charset="0"/>
                <a:ea typeface="微软雅黑" panose="020B0503020204020204" pitchFamily="34" charset="-122"/>
              </a:rPr>
              <a:t>VX2</a:t>
            </a:r>
            <a:r>
              <a:rPr lang="zh-CN" altLang="en-US" sz="2800" b="1" dirty="0">
                <a:solidFill>
                  <a:srgbClr val="000000"/>
                </a:solidFill>
                <a:latin typeface="Arial" panose="020B0604020202020204" pitchFamily="34" charset="0"/>
                <a:ea typeface="微软雅黑" panose="020B0503020204020204" pitchFamily="34" charset="-122"/>
              </a:rPr>
              <a:t>肝肿瘤模型中血管栓塞和阿霉素缓释及其分布</a:t>
            </a:r>
            <a:endParaRPr lang="zh-CN" altLang="en-US" sz="2800" b="1" dirty="0">
              <a:solidFill>
                <a:srgbClr val="000000"/>
              </a:solidFill>
              <a:latin typeface="Arial" panose="020B0604020202020204" pitchFamily="34" charset="0"/>
              <a:ea typeface="微软雅黑" panose="020B0503020204020204" pitchFamily="34" charset="-122"/>
            </a:endParaRPr>
          </a:p>
        </p:txBody>
      </p:sp>
      <p:pic>
        <p:nvPicPr>
          <p:cNvPr id="2097274" name="图片 5"/>
          <p:cNvPicPr>
            <a:picLocks noChangeAspect="1"/>
          </p:cNvPicPr>
          <p:nvPr/>
        </p:nvPicPr>
        <p:blipFill>
          <a:blip r:embed="rId1"/>
          <a:stretch>
            <a:fillRect/>
          </a:stretch>
        </p:blipFill>
        <p:spPr>
          <a:xfrm>
            <a:off x="8116570" y="433189"/>
            <a:ext cx="3322608" cy="835224"/>
          </a:xfrm>
          <a:prstGeom prst="rect">
            <a:avLst/>
          </a:prstGeom>
        </p:spPr>
      </p:pic>
      <p:pic>
        <p:nvPicPr>
          <p:cNvPr id="2097275" name="图片 1"/>
          <p:cNvPicPr>
            <a:picLocks noChangeAspect="1"/>
          </p:cNvPicPr>
          <p:nvPr/>
        </p:nvPicPr>
        <p:blipFill rotWithShape="1">
          <a:blip r:embed="rId2" cstate="screen"/>
          <a:srcRect t="26102" b="26102"/>
          <a:stretch>
            <a:fillRect/>
          </a:stretch>
        </p:blipFill>
        <p:spPr>
          <a:xfrm>
            <a:off x="1019175" y="1726418"/>
            <a:ext cx="1685595" cy="3170068"/>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276" name="图片 5"/>
          <p:cNvPicPr>
            <a:picLocks noChangeAspect="1"/>
          </p:cNvPicPr>
          <p:nvPr/>
        </p:nvPicPr>
        <p:blipFill>
          <a:blip r:embed="rId1"/>
          <a:stretch>
            <a:fillRect/>
          </a:stretch>
        </p:blipFill>
        <p:spPr>
          <a:xfrm>
            <a:off x="8116570" y="433189"/>
            <a:ext cx="3322608" cy="835224"/>
          </a:xfrm>
          <a:prstGeom prst="rect">
            <a:avLst/>
          </a:prstGeom>
        </p:spPr>
      </p:pic>
      <p:sp>
        <p:nvSpPr>
          <p:cNvPr id="1048786"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sym typeface="+mn-lt"/>
              </a:rPr>
              <a:t>实 验 方 法</a:t>
            </a:r>
            <a:endParaRPr lang="zh-CN" altLang="en-US" dirty="0">
              <a:solidFill>
                <a:schemeClr val="bg1"/>
              </a:solidFill>
              <a:sym typeface="+mn-lt"/>
            </a:endParaRPr>
          </a:p>
        </p:txBody>
      </p:sp>
      <p:sp>
        <p:nvSpPr>
          <p:cNvPr id="1048787"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A</a:t>
            </a:r>
            <a:endParaRPr lang="zh-CN" altLang="en-US" dirty="0">
              <a:solidFill>
                <a:schemeClr val="bg1"/>
              </a:solidFill>
              <a:sym typeface="+mn-l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8" name="Rectangle 1"/>
          <p:cNvSpPr>
            <a:spLocks noChangeArrowheads="1"/>
          </p:cNvSpPr>
          <p:nvPr/>
        </p:nvSpPr>
        <p:spPr bwMode="auto">
          <a:xfrm>
            <a:off x="1023109" y="1125233"/>
            <a:ext cx="5643602" cy="600164"/>
          </a:xfrm>
          <a:prstGeom prst="rect">
            <a:avLst/>
          </a:prstGeom>
        </p:spPr>
        <p:txBody>
          <a:bodyPr wrap="square">
            <a:spAutoFit/>
          </a:bodyPr>
          <a:lstStyle/>
          <a:p>
            <a:pPr latinLnBrk="1">
              <a:lnSpc>
                <a:spcPct val="150000"/>
              </a:lnSpc>
            </a:pPr>
            <a:r>
              <a:rPr lang="zh-CN" altLang="en-US" sz="2200" b="1">
                <a:latin typeface="Arial" panose="020B0604020202020204" pitchFamily="34" charset="0"/>
                <a:ea typeface="微软雅黑" panose="020B0503020204020204" pitchFamily="34" charset="-122"/>
                <a:cs typeface="Arial" panose="020B0604020202020204" pitchFamily="34" charset="0"/>
              </a:rPr>
              <a:t>兔</a:t>
            </a:r>
            <a:r>
              <a:rPr lang="en-US" altLang="zh-CN" sz="2200" b="1" dirty="0">
                <a:latin typeface="Arial" panose="020B0604020202020204" pitchFamily="34" charset="0"/>
                <a:ea typeface="微软雅黑" panose="020B0503020204020204" pitchFamily="34" charset="-122"/>
                <a:cs typeface="Arial" panose="020B0604020202020204" pitchFamily="34" charset="0"/>
              </a:rPr>
              <a:t>VX2</a:t>
            </a:r>
            <a:r>
              <a:rPr lang="zh-CN" altLang="en-US" sz="2200" b="1" dirty="0">
                <a:latin typeface="Arial" panose="020B0604020202020204" pitchFamily="34" charset="0"/>
                <a:ea typeface="微软雅黑" panose="020B0503020204020204" pitchFamily="34" charset="-122"/>
                <a:cs typeface="Arial" panose="020B0604020202020204" pitchFamily="34" charset="0"/>
              </a:rPr>
              <a:t>肝肿瘤模型的制作</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789" name="Rectangle 2"/>
          <p:cNvSpPr>
            <a:spLocks noChangeArrowheads="1"/>
          </p:cNvSpPr>
          <p:nvPr/>
        </p:nvSpPr>
        <p:spPr bwMode="auto">
          <a:xfrm>
            <a:off x="1023108" y="2528080"/>
            <a:ext cx="10186230" cy="1630045"/>
          </a:xfrm>
          <a:prstGeom prst="rect">
            <a:avLst/>
          </a:prstGeom>
          <a:noFill/>
          <a:ln w="9525">
            <a:noFill/>
            <a:miter lim="800000"/>
          </a:ln>
          <a:effectLst/>
        </p:spPr>
        <p:txBody>
          <a:bodyPr vert="horz" wrap="square" lIns="91440" tIns="45720" rIns="91440" bIns="45720" numCol="1" anchor="ctr" anchorCtr="0" compatLnSpc="1">
            <a:spAutoFit/>
          </a:bodyPr>
          <a:lstStyle/>
          <a:p>
            <a:pPr marL="457200" indent="-457200">
              <a:spcBef>
                <a:spcPts val="12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将瘤株接种于新西兰大白兔后腿侧肌肉内</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制成荷瘤兔，</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2w</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后瘤体长成</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2-3cm</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spcBef>
                <a:spcPts val="12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在无菌条件下将肿瘤剥离，除去肿瘤坏死组织，保留活体组织，肉眼呈白色鱼肉样组织，放入培养皿中，剪成</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0.3cm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的小块备用</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spcBef>
                <a:spcPts val="1200"/>
              </a:spcBef>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超声仪器定位于肝左叶，利用穿刺针把</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VX2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肿瘤组织种植于肝左叶。</a:t>
            </a:r>
            <a:endParaRPr lang="zh-CN" altLang="en-US" sz="20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790"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791" name="矩形 1"/>
          <p:cNvSpPr/>
          <p:nvPr/>
        </p:nvSpPr>
        <p:spPr>
          <a:xfrm>
            <a:off x="1023109" y="1859808"/>
            <a:ext cx="5218034" cy="461665"/>
          </a:xfrm>
          <a:prstGeom prst="rect">
            <a:avLst/>
          </a:prstGeom>
          <a:solidFill>
            <a:srgbClr val="34A12C"/>
          </a:solid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兔</a:t>
            </a:r>
            <a:r>
              <a:rPr lang="en-US" altLang="zh-CN" sz="2400" b="1" dirty="0">
                <a:solidFill>
                  <a:schemeClr val="bg1"/>
                </a:solidFill>
                <a:latin typeface="微软雅黑" panose="020B0503020204020204" pitchFamily="34" charset="-122"/>
                <a:ea typeface="微软雅黑" panose="020B0503020204020204" pitchFamily="34" charset="-122"/>
              </a:rPr>
              <a:t>VX2</a:t>
            </a:r>
            <a:r>
              <a:rPr lang="zh-CN" altLang="en-US" sz="2400" b="1" dirty="0">
                <a:solidFill>
                  <a:schemeClr val="bg1"/>
                </a:solidFill>
                <a:latin typeface="微软雅黑" panose="020B0503020204020204" pitchFamily="34" charset="-122"/>
                <a:ea typeface="微软雅黑" panose="020B0503020204020204" pitchFamily="34" charset="-122"/>
              </a:rPr>
              <a:t>肿瘤模型的建立</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48792" name="矩形 2"/>
          <p:cNvSpPr/>
          <p:nvPr/>
        </p:nvSpPr>
        <p:spPr>
          <a:xfrm>
            <a:off x="1023109" y="4351217"/>
            <a:ext cx="5218034" cy="461665"/>
          </a:xfrm>
          <a:prstGeom prst="rect">
            <a:avLst/>
          </a:prstGeom>
          <a:solidFill>
            <a:srgbClr val="34A12C"/>
          </a:solidFill>
        </p:spPr>
        <p:txBody>
          <a:bodyPr wrap="square">
            <a:spAutoFit/>
          </a:bodyPr>
          <a:lstStyle/>
          <a:p>
            <a:r>
              <a:rPr lang="zh-CN" altLang="en-US" sz="2400" b="1">
                <a:solidFill>
                  <a:schemeClr val="bg1"/>
                </a:solidFill>
                <a:latin typeface="微软雅黑" panose="020B0503020204020204" pitchFamily="34" charset="-122"/>
                <a:ea typeface="微软雅黑" panose="020B0503020204020204" pitchFamily="34" charset="-122"/>
              </a:rPr>
              <a:t>利用</a:t>
            </a:r>
            <a:r>
              <a:rPr lang="en-US" altLang="zh-CN" sz="2400" b="1" dirty="0">
                <a:solidFill>
                  <a:schemeClr val="bg1"/>
                </a:solidFill>
                <a:latin typeface="微软雅黑" panose="020B0503020204020204" pitchFamily="34" charset="-122"/>
                <a:ea typeface="微软雅黑" panose="020B0503020204020204" pitchFamily="34" charset="-122"/>
              </a:rPr>
              <a:t>MR DWI</a:t>
            </a:r>
            <a:r>
              <a:rPr lang="zh-CN" altLang="en-US" sz="2400" b="1" dirty="0">
                <a:solidFill>
                  <a:schemeClr val="bg1"/>
                </a:solidFill>
                <a:latin typeface="微软雅黑" panose="020B0503020204020204" pitchFamily="34" charset="-122"/>
                <a:ea typeface="微软雅黑" panose="020B0503020204020204" pitchFamily="34" charset="-122"/>
              </a:rPr>
              <a:t>序列判断种瘤是否成功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48793" name="矩形 4"/>
          <p:cNvSpPr/>
          <p:nvPr/>
        </p:nvSpPr>
        <p:spPr>
          <a:xfrm>
            <a:off x="1023108" y="4838113"/>
            <a:ext cx="10186229" cy="1422954"/>
          </a:xfrm>
          <a:prstGeom prst="rect">
            <a:avLst/>
          </a:prstGeom>
          <a:noFill/>
          <a:ln w="9525">
            <a:noFill/>
            <a:miter lim="800000"/>
          </a:ln>
          <a:effectLst/>
        </p:spPr>
        <p:txBody>
          <a:bodyPr vert="horz" wrap="square" lIns="91440" tIns="45720" rIns="91440" bIns="45720" numCol="1" anchor="ctr" anchorCtr="0" compatLnSpc="1">
            <a:spAutoFit/>
          </a:bodyPr>
          <a:lstStyle/>
          <a:p>
            <a:pPr indent="152400">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2w</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左右进行磁共振扫描，明确种瘤是否成功。瘤兔取仰卧位，固定，利用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GE 3.0T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磁共振进行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DWI</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扫描，扫描参数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TR 4500 ,TE 81.7,</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层厚</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3.0mm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NEX 2.0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b=800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，肿瘤组织在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DWI</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图像上呈高信号。</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4" name="Rectangle 1"/>
          <p:cNvSpPr>
            <a:spLocks noChangeArrowheads="1"/>
          </p:cNvSpPr>
          <p:nvPr/>
        </p:nvSpPr>
        <p:spPr bwMode="auto">
          <a:xfrm>
            <a:off x="1137202" y="2422602"/>
            <a:ext cx="10072135" cy="1477328"/>
          </a:xfrm>
          <a:prstGeom prst="rect">
            <a:avLst/>
          </a:prstGeom>
          <a:noFill/>
          <a:ln w="9525">
            <a:noFill/>
            <a:miter lim="800000"/>
          </a:ln>
          <a:effectLst/>
        </p:spPr>
        <p:txBody>
          <a:bodyPr vert="horz" wrap="square" lIns="91440" tIns="45720" rIns="91440" bIns="45720" numCol="1" anchor="ctr" anchorCtr="0" compatLnSpc="1">
            <a:spAutoFit/>
          </a:bodyPr>
          <a:lstStyle/>
          <a:p>
            <a:pPr indent="152400">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将组织块置于金属组织拖上面，</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OCT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包埋剂将组织块包埋于中心，组织块冰硬后，将连组织的金属拖固定于机头上，进行切片，切片厚度</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微米，然后应用荧光显微镜观察阿霉素的分布。</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795" name="Rectangle 2"/>
          <p:cNvSpPr>
            <a:spLocks noChangeArrowheads="1"/>
          </p:cNvSpPr>
          <p:nvPr/>
        </p:nvSpPr>
        <p:spPr bwMode="auto">
          <a:xfrm>
            <a:off x="1071606" y="4585908"/>
            <a:ext cx="10137732" cy="1477328"/>
          </a:xfrm>
          <a:prstGeom prst="rect">
            <a:avLst/>
          </a:prstGeom>
          <a:noFill/>
          <a:ln w="9525">
            <a:noFill/>
            <a:miter lim="800000"/>
          </a:ln>
          <a:effectLst/>
        </p:spPr>
        <p:txBody>
          <a:bodyPr vert="horz" wrap="square" lIns="91440" tIns="45720" rIns="91440" bIns="45720" numCol="1" anchor="ctr" anchorCtr="0" compatLnSpc="1">
            <a:spAutoFit/>
          </a:bodyPr>
          <a:lstStyle/>
          <a:p>
            <a:pPr indent="152400">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染色整个过程按照实验标准进行。组织被固定在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的福尔马林</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小时，流水冲洗，脱水，然后组织包埋在石蜡块内，切片厚度为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微米。石蜡切片进行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HE</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染色，用显微镜观察细胞和组织结构。</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796" name="TextBox 3"/>
          <p:cNvSpPr txBox="1"/>
          <p:nvPr/>
        </p:nvSpPr>
        <p:spPr>
          <a:xfrm>
            <a:off x="1071606" y="1127195"/>
            <a:ext cx="1595309" cy="600164"/>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sym typeface="+mn-lt"/>
              </a:rPr>
              <a:t>组织学检查</a:t>
            </a:r>
            <a:endParaRPr lang="zh-CN" altLang="en-US" dirty="0">
              <a:sym typeface="+mn-lt"/>
            </a:endParaRPr>
          </a:p>
        </p:txBody>
      </p:sp>
      <p:sp>
        <p:nvSpPr>
          <p:cNvPr id="1048797"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798" name="矩形 1"/>
          <p:cNvSpPr/>
          <p:nvPr/>
        </p:nvSpPr>
        <p:spPr>
          <a:xfrm>
            <a:off x="1137203" y="1863732"/>
            <a:ext cx="1760530" cy="461665"/>
          </a:xfrm>
          <a:prstGeom prst="rect">
            <a:avLst/>
          </a:prstGeom>
          <a:solidFill>
            <a:srgbClr val="34A12C"/>
          </a:solidFill>
        </p:spPr>
        <p:txBody>
          <a:bodyPr wrap="square">
            <a:spAutoFit/>
          </a:bodyPr>
          <a:lstStyle/>
          <a:p>
            <a:r>
              <a:rPr lang="zh-CN" altLang="en-US" sz="2400" b="1">
                <a:solidFill>
                  <a:schemeClr val="bg1"/>
                </a:solidFill>
                <a:latin typeface="微软雅黑" panose="020B0503020204020204" pitchFamily="34" charset="-122"/>
                <a:ea typeface="微软雅黑" panose="020B0503020204020204" pitchFamily="34" charset="-122"/>
              </a:rPr>
              <a:t>冰冻切片</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48799" name="矩形 2"/>
          <p:cNvSpPr/>
          <p:nvPr/>
        </p:nvSpPr>
        <p:spPr>
          <a:xfrm>
            <a:off x="1137202" y="3998526"/>
            <a:ext cx="1760531" cy="461665"/>
          </a:xfrm>
          <a:prstGeom prst="rect">
            <a:avLst/>
          </a:prstGeom>
          <a:solidFill>
            <a:srgbClr val="34A12C"/>
          </a:solidFill>
        </p:spPr>
        <p:txBody>
          <a:bodyPr wrap="squar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HE</a:t>
            </a:r>
            <a:r>
              <a:rPr lang="zh-CN" altLang="en-US" sz="2400" b="1" dirty="0">
                <a:solidFill>
                  <a:schemeClr val="bg1"/>
                </a:solidFill>
                <a:latin typeface="微软雅黑" panose="020B0503020204020204" pitchFamily="34" charset="-122"/>
                <a:ea typeface="微软雅黑" panose="020B0503020204020204" pitchFamily="34" charset="-122"/>
              </a:rPr>
              <a:t>染色</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文本框 1"/>
          <p:cNvSpPr txBox="1"/>
          <p:nvPr/>
        </p:nvSpPr>
        <p:spPr>
          <a:xfrm rot="10800000" flipV="1">
            <a:off x="962025" y="459114"/>
            <a:ext cx="6978015" cy="523220"/>
          </a:xfrm>
          <a:prstGeom prst="rect">
            <a:avLst/>
          </a:prstGeom>
          <a:noFill/>
          <a:ln>
            <a:noFill/>
          </a:ln>
        </p:spPr>
        <p:txBody>
          <a:bodyPr wrap="square" rtlCol="0" anchor="t">
            <a:spAutoFit/>
          </a:bodyPr>
          <a:lstStyle/>
          <a:p>
            <a:pPr marL="0" marR="0" lvl="0" indent="0" defTabSz="1088390" rtl="0" eaLnBrk="1" fontAlgn="auto" latinLnBrk="0" hangingPunct="1">
              <a:lnSpc>
                <a:spcPct val="100000"/>
              </a:lnSpc>
              <a:spcBef>
                <a:spcPts val="0"/>
              </a:spcBef>
              <a:spcAft>
                <a:spcPts val="0"/>
              </a:spcAft>
              <a:buClrTx/>
              <a:buSzTx/>
              <a:buFontTx/>
              <a:buNone/>
            </a:pPr>
            <a:r>
              <a:rPr lang="zh-CN" altLang="en-US" sz="28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纳米材料在肿瘤生物诊断治疗中应用</a:t>
            </a:r>
            <a:endParaRPr lang="zh-CN" altLang="en-US" sz="28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pic>
        <p:nvPicPr>
          <p:cNvPr id="2097161" name="Picture 2"/>
          <p:cNvPicPr>
            <a:picLocks noChangeAspect="1" noChangeArrowheads="1"/>
          </p:cNvPicPr>
          <p:nvPr/>
        </p:nvPicPr>
        <p:blipFill>
          <a:blip r:embed="rId1" cstate="print"/>
          <a:srcRect/>
          <a:stretch>
            <a:fillRect/>
          </a:stretch>
        </p:blipFill>
        <p:spPr bwMode="auto">
          <a:xfrm>
            <a:off x="1030288" y="1294129"/>
            <a:ext cx="6832024" cy="5444295"/>
          </a:xfrm>
          <a:prstGeom prst="rect">
            <a:avLst/>
          </a:prstGeom>
        </p:spPr>
      </p:pic>
      <p:sp>
        <p:nvSpPr>
          <p:cNvPr id="1048637" name="椭圆 11"/>
          <p:cNvSpPr/>
          <p:nvPr/>
        </p:nvSpPr>
        <p:spPr>
          <a:xfrm>
            <a:off x="8976821" y="1702097"/>
            <a:ext cx="2168364" cy="1000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lvl="0" algn="ctr" eaLnBrk="1" hangingPunct="1"/>
            <a:r>
              <a:rPr lang="en-US" altLang="zh-CN" sz="2000" b="1" dirty="0">
                <a:solidFill>
                  <a:schemeClr val="bg1"/>
                </a:solidFill>
                <a:latin typeface="Arial Black" panose="020B0A04020102020204" pitchFamily="34" charset="0"/>
                <a:ea typeface="宋体" panose="02010600030101010101" pitchFamily="2" charset="-122"/>
              </a:rPr>
              <a:t>Imaging</a:t>
            </a:r>
            <a:endParaRPr lang="en-US" altLang="zh-CN" sz="2000" b="1" dirty="0">
              <a:solidFill>
                <a:schemeClr val="bg1"/>
              </a:solidFill>
              <a:latin typeface="Arial Black" panose="020B0A04020102020204" pitchFamily="34" charset="0"/>
              <a:ea typeface="宋体" panose="02010600030101010101" pitchFamily="2" charset="-122"/>
            </a:endParaRPr>
          </a:p>
        </p:txBody>
      </p:sp>
      <p:sp>
        <p:nvSpPr>
          <p:cNvPr id="1048638" name="椭圆 12"/>
          <p:cNvSpPr/>
          <p:nvPr/>
        </p:nvSpPr>
        <p:spPr>
          <a:xfrm>
            <a:off x="8977137" y="3335952"/>
            <a:ext cx="2168008" cy="100203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lvl="0" algn="ctr" eaLnBrk="1" hangingPunct="1"/>
            <a:r>
              <a:rPr lang="zh-CN" altLang="en-US" sz="1600" b="1" dirty="0">
                <a:solidFill>
                  <a:schemeClr val="bg1"/>
                </a:solidFill>
                <a:latin typeface="Arial Black" panose="020B0A04020102020204" pitchFamily="34" charset="0"/>
                <a:ea typeface="宋体" panose="02010600030101010101" pitchFamily="2" charset="-122"/>
              </a:rPr>
              <a:t>Microwave-sensitized</a:t>
            </a:r>
            <a:endParaRPr lang="zh-CN" altLang="en-US" sz="1200" b="1" dirty="0">
              <a:solidFill>
                <a:schemeClr val="bg1"/>
              </a:solidFill>
              <a:latin typeface="Arial Black" panose="020B0A04020102020204" pitchFamily="34" charset="0"/>
              <a:ea typeface="宋体" panose="02010600030101010101" pitchFamily="2" charset="-122"/>
            </a:endParaRPr>
          </a:p>
        </p:txBody>
      </p:sp>
      <p:sp>
        <p:nvSpPr>
          <p:cNvPr id="1048639" name="椭圆 14"/>
          <p:cNvSpPr/>
          <p:nvPr/>
        </p:nvSpPr>
        <p:spPr>
          <a:xfrm>
            <a:off x="9048258" y="5140622"/>
            <a:ext cx="2088055" cy="100012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lvl="0" algn="ctr" eaLnBrk="1" hangingPunct="1"/>
            <a:r>
              <a:rPr lang="en-US" altLang="zh-CN" sz="2000" b="1" dirty="0">
                <a:solidFill>
                  <a:schemeClr val="bg1"/>
                </a:solidFill>
                <a:latin typeface="Arial Black" panose="020B0A04020102020204" pitchFamily="34" charset="0"/>
                <a:ea typeface="宋体" panose="02010600030101010101" pitchFamily="2" charset="-122"/>
              </a:rPr>
              <a:t>Drug</a:t>
            </a:r>
            <a:endParaRPr lang="en-US" altLang="zh-CN" sz="2000" b="1" dirty="0">
              <a:solidFill>
                <a:schemeClr val="bg1"/>
              </a:solidFill>
              <a:latin typeface="Arial Black" panose="020B0A04020102020204" pitchFamily="34" charset="0"/>
              <a:ea typeface="宋体" panose="02010600030101010101" pitchFamily="2" charset="-122"/>
            </a:endParaRPr>
          </a:p>
          <a:p>
            <a:pPr lvl="0" algn="ctr" eaLnBrk="1" hangingPunct="1"/>
            <a:r>
              <a:rPr lang="en-US" altLang="zh-CN" sz="2000" b="1" dirty="0">
                <a:solidFill>
                  <a:schemeClr val="bg1"/>
                </a:solidFill>
                <a:latin typeface="Arial Black" panose="020B0A04020102020204" pitchFamily="34" charset="0"/>
                <a:ea typeface="宋体" panose="02010600030101010101" pitchFamily="2" charset="-122"/>
              </a:rPr>
              <a:t>delivery</a:t>
            </a:r>
            <a:endParaRPr lang="en-US" altLang="zh-CN" sz="2000" b="1" dirty="0">
              <a:solidFill>
                <a:schemeClr val="bg1"/>
              </a:solidFill>
              <a:latin typeface="Arial Black" panose="020B0A04020102020204" pitchFamily="34" charset="0"/>
              <a:ea typeface="宋体" panose="02010600030101010101" pitchFamily="2" charset="-122"/>
            </a:endParaRPr>
          </a:p>
        </p:txBody>
      </p:sp>
      <p:cxnSp>
        <p:nvCxnSpPr>
          <p:cNvPr id="3145751" name="直接箭头连接符 19"/>
          <p:cNvCxnSpPr/>
          <p:nvPr/>
        </p:nvCxnSpPr>
        <p:spPr>
          <a:xfrm>
            <a:off x="8341186" y="2220892"/>
            <a:ext cx="571500" cy="1588"/>
          </a:xfrm>
          <a:prstGeom prst="straightConnector1">
            <a:avLst/>
          </a:prstGeom>
          <a:ln w="63500" cap="flat" cmpd="sng">
            <a:solidFill>
              <a:schemeClr val="tx1"/>
            </a:solidFill>
            <a:prstDash val="solid"/>
            <a:round/>
            <a:headEnd type="none" w="med" len="med"/>
            <a:tailEnd type="arrow" w="med" len="med"/>
          </a:ln>
        </p:spPr>
      </p:cxnSp>
      <p:cxnSp>
        <p:nvCxnSpPr>
          <p:cNvPr id="3145752" name="直接箭头连接符 19"/>
          <p:cNvCxnSpPr/>
          <p:nvPr/>
        </p:nvCxnSpPr>
        <p:spPr>
          <a:xfrm>
            <a:off x="8341186" y="3835697"/>
            <a:ext cx="571500" cy="1588"/>
          </a:xfrm>
          <a:prstGeom prst="straightConnector1">
            <a:avLst/>
          </a:prstGeom>
          <a:ln w="63500" cap="flat" cmpd="sng">
            <a:solidFill>
              <a:schemeClr val="tx1"/>
            </a:solidFill>
            <a:prstDash val="solid"/>
            <a:round/>
            <a:headEnd type="none" w="med" len="med"/>
            <a:tailEnd type="arrow" w="med" len="med"/>
          </a:ln>
        </p:spPr>
      </p:cxnSp>
      <p:cxnSp>
        <p:nvCxnSpPr>
          <p:cNvPr id="3145753" name="直接箭头连接符 19"/>
          <p:cNvCxnSpPr/>
          <p:nvPr/>
        </p:nvCxnSpPr>
        <p:spPr>
          <a:xfrm>
            <a:off x="8341186" y="5657512"/>
            <a:ext cx="571500" cy="1588"/>
          </a:xfrm>
          <a:prstGeom prst="straightConnector1">
            <a:avLst/>
          </a:prstGeom>
          <a:ln w="63500" cap="flat" cmpd="sng">
            <a:solidFill>
              <a:schemeClr val="tx1"/>
            </a:solidFill>
            <a:prstDash val="solid"/>
            <a:round/>
            <a:headEnd type="none" w="med" len="med"/>
            <a:tailEnd type="arrow" w="med" len="med"/>
          </a:ln>
        </p:spPr>
      </p:cxn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Rectangle 1"/>
          <p:cNvSpPr>
            <a:spLocks noChangeArrowheads="1"/>
          </p:cNvSpPr>
          <p:nvPr/>
        </p:nvSpPr>
        <p:spPr bwMode="auto">
          <a:xfrm>
            <a:off x="1012633" y="1136050"/>
            <a:ext cx="2928958" cy="600164"/>
          </a:xfrm>
          <a:prstGeom prst="rect">
            <a:avLst/>
          </a:prstGeom>
        </p:spPr>
        <p:txBody>
          <a:bodyPr wrap="square">
            <a:spAutoFit/>
          </a:bodyPr>
          <a:lstStyle/>
          <a:p>
            <a:pPr latinLnBrk="1">
              <a:lnSpc>
                <a:spcPct val="150000"/>
              </a:lnSpc>
            </a:pPr>
            <a:r>
              <a:rPr lang="zh-CN" altLang="en-US" sz="2200" b="1">
                <a:latin typeface="Arial" panose="020B0604020202020204" pitchFamily="34" charset="0"/>
                <a:ea typeface="微软雅黑" panose="020B0503020204020204" pitchFamily="34" charset="-122"/>
                <a:cs typeface="Arial" panose="020B0604020202020204" pitchFamily="34" charset="0"/>
              </a:rPr>
              <a:t>动</a:t>
            </a:r>
            <a:r>
              <a:rPr lang="en-US" altLang="zh-CN" sz="2200" b="1">
                <a:latin typeface="Arial" panose="020B0604020202020204" pitchFamily="34" charset="0"/>
                <a:ea typeface="微软雅黑" panose="020B0503020204020204" pitchFamily="34" charset="-122"/>
                <a:cs typeface="Arial" panose="020B0604020202020204" pitchFamily="34" charset="0"/>
              </a:rPr>
              <a:t> </a:t>
            </a:r>
            <a:r>
              <a:rPr lang="zh-CN" altLang="en-US" sz="2200" b="1">
                <a:latin typeface="Arial" panose="020B0604020202020204" pitchFamily="34" charset="0"/>
                <a:ea typeface="微软雅黑" panose="020B0503020204020204" pitchFamily="34" charset="-122"/>
                <a:cs typeface="Arial" panose="020B0604020202020204" pitchFamily="34" charset="0"/>
              </a:rPr>
              <a:t>脉</a:t>
            </a:r>
            <a:r>
              <a:rPr lang="en-US" altLang="zh-CN" sz="2200" b="1">
                <a:latin typeface="Arial" panose="020B0604020202020204" pitchFamily="34" charset="0"/>
                <a:ea typeface="微软雅黑" panose="020B0503020204020204" pitchFamily="34" charset="-122"/>
                <a:cs typeface="Arial" panose="020B0604020202020204" pitchFamily="34" charset="0"/>
              </a:rPr>
              <a:t> </a:t>
            </a:r>
            <a:r>
              <a:rPr lang="zh-CN" altLang="en-US" sz="2200" b="1">
                <a:latin typeface="Arial" panose="020B0604020202020204" pitchFamily="34" charset="0"/>
                <a:ea typeface="微软雅黑" panose="020B0503020204020204" pitchFamily="34" charset="-122"/>
                <a:cs typeface="Arial" panose="020B0604020202020204" pitchFamily="34" charset="0"/>
              </a:rPr>
              <a:t>栓</a:t>
            </a:r>
            <a:r>
              <a:rPr lang="en-US" altLang="zh-CN" sz="2200" b="1" dirty="0">
                <a:latin typeface="Arial" panose="020B0604020202020204" pitchFamily="34" charset="0"/>
                <a:ea typeface="微软雅黑" panose="020B0503020204020204" pitchFamily="34" charset="-122"/>
                <a:cs typeface="Arial" panose="020B0604020202020204" pitchFamily="34" charset="0"/>
              </a:rPr>
              <a:t> </a:t>
            </a:r>
            <a:r>
              <a:rPr lang="zh-CN" altLang="en-US" sz="2200" b="1" dirty="0">
                <a:latin typeface="Arial" panose="020B0604020202020204" pitchFamily="34" charset="0"/>
                <a:ea typeface="微软雅黑" panose="020B0503020204020204" pitchFamily="34" charset="-122"/>
                <a:cs typeface="Arial" panose="020B0604020202020204" pitchFamily="34" charset="0"/>
              </a:rPr>
              <a:t>塞</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801" name="Rectangle 2"/>
          <p:cNvSpPr>
            <a:spLocks noChangeArrowheads="1"/>
          </p:cNvSpPr>
          <p:nvPr/>
        </p:nvSpPr>
        <p:spPr bwMode="auto">
          <a:xfrm>
            <a:off x="1023109" y="2299124"/>
            <a:ext cx="10186229" cy="2400657"/>
          </a:xfrm>
          <a:prstGeom prst="rect">
            <a:avLst/>
          </a:prstGeom>
          <a:noFill/>
          <a:ln w="9525">
            <a:noFill/>
            <a:miter lim="800000"/>
          </a:ln>
          <a:effectLst/>
        </p:spPr>
        <p:txBody>
          <a:bodyPr vert="horz" wrap="square" lIns="91440" tIns="45720" rIns="91440" bIns="45720" numCol="1" anchor="ctr" anchorCtr="0" compatLnSpc="1">
            <a:spAutoFit/>
          </a:bodyPr>
          <a:lstStyle/>
          <a:p>
            <a:pPr indent="152400">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剖开股动脉，使用穿刺针穿刺动脉引入导丝，置换</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5F</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动脉鞘，同时使用结扎线进行</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5F</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鞘的固定，在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DSA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引导下利用</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3F</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微导管经股动脉、髂动脉，腹主动脉、腹腔干及肝固有动脉超选择性插管造影，明确肝内肿瘤供血血管。超选择插入肿瘤供血动脉，注入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mPEG-PLGA@ZrO</a:t>
            </a:r>
            <a:r>
              <a:rPr lang="en-US" altLang="zh-CN" sz="2000" baseline="-25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@(DOX+ILS)</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多功能微球（浓度</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1mg/ml</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），速度</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0.3ml/min,</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当肿瘤血管完全栓塞或者出现返流时，栓塞停止，再次造影观察肿瘤染色情况。</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802"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3"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277" name="图片 5"/>
          <p:cNvPicPr>
            <a:picLocks noChangeAspect="1"/>
          </p:cNvPicPr>
          <p:nvPr/>
        </p:nvPicPr>
        <p:blipFill>
          <a:blip r:embed="rId1"/>
          <a:stretch>
            <a:fillRect/>
          </a:stretch>
        </p:blipFill>
        <p:spPr>
          <a:xfrm>
            <a:off x="8116570" y="433189"/>
            <a:ext cx="3322608" cy="835224"/>
          </a:xfrm>
          <a:prstGeom prst="rect">
            <a:avLst/>
          </a:prstGeom>
        </p:spPr>
      </p:pic>
      <p:sp>
        <p:nvSpPr>
          <p:cNvPr id="1048804"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805"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806"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实验路线</a:t>
            </a:r>
            <a:endParaRPr lang="zh-CN" altLang="en-US" dirty="0">
              <a:solidFill>
                <a:schemeClr val="bg1"/>
              </a:solidFill>
            </a:endParaRPr>
          </a:p>
        </p:txBody>
      </p:sp>
      <p:sp>
        <p:nvSpPr>
          <p:cNvPr id="1048807"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B</a:t>
            </a:r>
            <a:endParaRPr lang="zh-CN" altLang="en-US" dirty="0">
              <a:solidFill>
                <a:schemeClr val="bg1"/>
              </a:solidFill>
              <a:sym typeface="+mn-lt"/>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矩形 33"/>
          <p:cNvSpPr/>
          <p:nvPr/>
        </p:nvSpPr>
        <p:spPr>
          <a:xfrm>
            <a:off x="3136674" y="1454785"/>
            <a:ext cx="5951218" cy="359410"/>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2000" dirty="0">
                <a:solidFill>
                  <a:schemeClr val="bg1"/>
                </a:solidFill>
                <a:latin typeface="微软雅黑" panose="020B0503020204020204" pitchFamily="34" charset="-122"/>
                <a:ea typeface="微软雅黑" panose="020B0503020204020204" pitchFamily="34" charset="-122"/>
              </a:rPr>
              <a:t>新西兰大白兔</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48809" name="矩形 18"/>
          <p:cNvSpPr/>
          <p:nvPr/>
        </p:nvSpPr>
        <p:spPr>
          <a:xfrm>
            <a:off x="8616950" y="4548506"/>
            <a:ext cx="2555875" cy="41465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a:solidFill>
                  <a:schemeClr val="bg1"/>
                </a:solidFill>
                <a:latin typeface="微软雅黑" panose="020B0503020204020204" pitchFamily="34" charset="-122"/>
                <a:ea typeface="微软雅黑" panose="020B0503020204020204" pitchFamily="34" charset="-122"/>
              </a:rPr>
              <a:t>C</a:t>
            </a:r>
            <a:r>
              <a:rPr lang="zh-CN" altLang="en-US" sz="1400">
                <a:solidFill>
                  <a:schemeClr val="bg1"/>
                </a:solidFill>
                <a:latin typeface="微软雅黑" panose="020B0503020204020204" pitchFamily="34" charset="-122"/>
                <a:ea typeface="微软雅黑" panose="020B0503020204020204" pitchFamily="34" charset="-122"/>
              </a:rPr>
              <a:t>组（</a:t>
            </a:r>
            <a:r>
              <a:rPr lang="en-US" altLang="zh-CN" sz="1400">
                <a:solidFill>
                  <a:schemeClr val="bg1"/>
                </a:solidFill>
                <a:latin typeface="微软雅黑" panose="020B0503020204020204" pitchFamily="34" charset="-122"/>
                <a:ea typeface="微软雅黑" panose="020B0503020204020204" pitchFamily="34" charset="-122"/>
              </a:rPr>
              <a:t>3</a:t>
            </a:r>
            <a:r>
              <a:rPr lang="zh-CN" altLang="en-US" sz="1400">
                <a:solidFill>
                  <a:schemeClr val="bg1"/>
                </a:solidFill>
                <a:latin typeface="微软雅黑" panose="020B0503020204020204" pitchFamily="34" charset="-122"/>
                <a:ea typeface="微软雅黑" panose="020B0503020204020204" pitchFamily="34" charset="-122"/>
              </a:rPr>
              <a:t>只）：栓塞</a:t>
            </a:r>
            <a:r>
              <a:rPr lang="en-US" altLang="zh-CN" sz="1400">
                <a:solidFill>
                  <a:schemeClr val="bg1"/>
                </a:solidFill>
                <a:latin typeface="微软雅黑" panose="020B0503020204020204" pitchFamily="34" charset="-122"/>
                <a:ea typeface="微软雅黑" panose="020B0503020204020204" pitchFamily="34" charset="-122"/>
              </a:rPr>
              <a:t>9</a:t>
            </a:r>
            <a:r>
              <a:rPr lang="zh-CN" altLang="en-US" sz="1400">
                <a:solidFill>
                  <a:schemeClr val="bg1"/>
                </a:solidFill>
                <a:latin typeface="微软雅黑" panose="020B0503020204020204" pitchFamily="34" charset="-122"/>
                <a:ea typeface="微软雅黑" panose="020B0503020204020204" pitchFamily="34" charset="-122"/>
              </a:rPr>
              <a:t>天后处死</a:t>
            </a:r>
            <a:endParaRPr lang="zh-CN" altLang="en-US" sz="1400">
              <a:solidFill>
                <a:schemeClr val="bg1"/>
              </a:solidFill>
              <a:latin typeface="微软雅黑" panose="020B0503020204020204" pitchFamily="34" charset="-122"/>
              <a:ea typeface="微软雅黑" panose="020B0503020204020204" pitchFamily="34" charset="-122"/>
            </a:endParaRPr>
          </a:p>
        </p:txBody>
      </p:sp>
      <p:cxnSp>
        <p:nvCxnSpPr>
          <p:cNvPr id="3145774" name="直接连接符 51"/>
          <p:cNvCxnSpPr/>
          <p:nvPr/>
        </p:nvCxnSpPr>
        <p:spPr>
          <a:xfrm>
            <a:off x="6086022" y="1904366"/>
            <a:ext cx="0" cy="307975"/>
          </a:xfrm>
          <a:prstGeom prst="line">
            <a:avLst/>
          </a:prstGeom>
          <a:ln w="19050">
            <a:solidFill>
              <a:srgbClr val="34A12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8810" name="矩形 6"/>
          <p:cNvSpPr/>
          <p:nvPr/>
        </p:nvSpPr>
        <p:spPr>
          <a:xfrm>
            <a:off x="3136673" y="2290446"/>
            <a:ext cx="5931535" cy="34353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2000">
                <a:solidFill>
                  <a:schemeClr val="bg1"/>
                </a:solidFill>
                <a:latin typeface="微软雅黑" panose="020B0503020204020204" pitchFamily="34" charset="-122"/>
                <a:ea typeface="微软雅黑" panose="020B0503020204020204" pitchFamily="34" charset="-122"/>
              </a:rPr>
              <a:t>2w</a:t>
            </a:r>
            <a:r>
              <a:rPr lang="zh-CN" altLang="en-US" sz="2000">
                <a:solidFill>
                  <a:schemeClr val="bg1"/>
                </a:solidFill>
                <a:latin typeface="微软雅黑" panose="020B0503020204020204" pitchFamily="34" charset="-122"/>
                <a:ea typeface="微软雅黑" panose="020B0503020204020204" pitchFamily="34" charset="-122"/>
              </a:rPr>
              <a:t>后</a:t>
            </a:r>
            <a:r>
              <a:rPr lang="en-US" altLang="zh-CN" sz="2000">
                <a:solidFill>
                  <a:schemeClr val="bg1"/>
                </a:solidFill>
                <a:latin typeface="微软雅黑" panose="020B0503020204020204" pitchFamily="34" charset="-122"/>
                <a:ea typeface="微软雅黑" panose="020B0503020204020204" pitchFamily="34" charset="-122"/>
              </a:rPr>
              <a:t>MRI DWI</a:t>
            </a:r>
            <a:r>
              <a:rPr lang="zh-CN" altLang="en-US" sz="2000">
                <a:solidFill>
                  <a:schemeClr val="bg1"/>
                </a:solidFill>
                <a:latin typeface="微软雅黑" panose="020B0503020204020204" pitchFamily="34" charset="-122"/>
                <a:ea typeface="微软雅黑" panose="020B0503020204020204" pitchFamily="34" charset="-122"/>
              </a:rPr>
              <a:t>扫描 确定成瘤</a:t>
            </a:r>
            <a:endParaRPr lang="zh-CN" altLang="en-US" sz="2000">
              <a:solidFill>
                <a:schemeClr val="bg1"/>
              </a:solidFill>
              <a:latin typeface="微软雅黑" panose="020B0503020204020204" pitchFamily="34" charset="-122"/>
              <a:ea typeface="微软雅黑" panose="020B0503020204020204" pitchFamily="34" charset="-122"/>
            </a:endParaRPr>
          </a:p>
        </p:txBody>
      </p:sp>
      <p:cxnSp>
        <p:nvCxnSpPr>
          <p:cNvPr id="3145775" name="直接箭头连接符 9"/>
          <p:cNvCxnSpPr/>
          <p:nvPr/>
        </p:nvCxnSpPr>
        <p:spPr>
          <a:xfrm>
            <a:off x="6102441" y="2825116"/>
            <a:ext cx="0" cy="43180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8811" name="矩形 10"/>
          <p:cNvSpPr/>
          <p:nvPr/>
        </p:nvSpPr>
        <p:spPr>
          <a:xfrm>
            <a:off x="3136673" y="3256916"/>
            <a:ext cx="5931535" cy="34353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2000">
                <a:solidFill>
                  <a:schemeClr val="bg1"/>
                </a:solidFill>
                <a:latin typeface="微软雅黑" panose="020B0503020204020204" pitchFamily="34" charset="-122"/>
                <a:ea typeface="微软雅黑" panose="020B0503020204020204" pitchFamily="34" charset="-122"/>
              </a:rPr>
              <a:t>取</a:t>
            </a:r>
            <a:r>
              <a:rPr lang="en-US" altLang="zh-CN" sz="2000">
                <a:solidFill>
                  <a:schemeClr val="bg1"/>
                </a:solidFill>
                <a:latin typeface="微软雅黑" panose="020B0503020204020204" pitchFamily="34" charset="-122"/>
                <a:ea typeface="微软雅黑" panose="020B0503020204020204" pitchFamily="34" charset="-122"/>
              </a:rPr>
              <a:t>9</a:t>
            </a:r>
            <a:r>
              <a:rPr lang="zh-CN" altLang="en-US" sz="2000">
                <a:solidFill>
                  <a:schemeClr val="bg1"/>
                </a:solidFill>
                <a:latin typeface="微软雅黑" panose="020B0503020204020204" pitchFamily="34" charset="-122"/>
                <a:ea typeface="微软雅黑" panose="020B0503020204020204" pitchFamily="34" charset="-122"/>
              </a:rPr>
              <a:t>只瘤兔（肿瘤直径</a:t>
            </a:r>
            <a:r>
              <a:rPr lang="en-US" altLang="zh-CN" sz="2000">
                <a:solidFill>
                  <a:schemeClr val="bg1"/>
                </a:solidFill>
                <a:latin typeface="微软雅黑" panose="020B0503020204020204" pitchFamily="34" charset="-122"/>
                <a:ea typeface="微软雅黑" panose="020B0503020204020204" pitchFamily="34" charset="-122"/>
              </a:rPr>
              <a:t>1.2cm</a:t>
            </a:r>
            <a:r>
              <a:rPr lang="zh-CN" altLang="en-US" sz="2000">
                <a:solidFill>
                  <a:schemeClr val="bg1"/>
                </a:solidFill>
                <a:latin typeface="微软雅黑" panose="020B0503020204020204" pitchFamily="34" charset="-122"/>
                <a:ea typeface="微软雅黑" panose="020B0503020204020204" pitchFamily="34" charset="-122"/>
              </a:rPr>
              <a:t>）</a:t>
            </a:r>
            <a:endParaRPr lang="zh-CN" altLang="en-US" sz="2000">
              <a:solidFill>
                <a:schemeClr val="bg1"/>
              </a:solidFill>
              <a:latin typeface="微软雅黑" panose="020B0503020204020204" pitchFamily="34" charset="-122"/>
              <a:ea typeface="微软雅黑" panose="020B0503020204020204" pitchFamily="34" charset="-122"/>
            </a:endParaRPr>
          </a:p>
        </p:txBody>
      </p:sp>
      <p:cxnSp>
        <p:nvCxnSpPr>
          <p:cNvPr id="3145776" name="直接连接符 11"/>
          <p:cNvCxnSpPr/>
          <p:nvPr/>
        </p:nvCxnSpPr>
        <p:spPr>
          <a:xfrm>
            <a:off x="6099214" y="3614057"/>
            <a:ext cx="3227" cy="531017"/>
          </a:xfrm>
          <a:prstGeom prst="line">
            <a:avLst/>
          </a:prstGeom>
          <a:ln w="19050">
            <a:solidFill>
              <a:srgbClr val="34A12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77" name="直接连接符 12"/>
          <p:cNvCxnSpPr/>
          <p:nvPr/>
        </p:nvCxnSpPr>
        <p:spPr>
          <a:xfrm>
            <a:off x="2282281" y="4104820"/>
            <a:ext cx="3820160" cy="0"/>
          </a:xfrm>
          <a:prstGeom prst="line">
            <a:avLst/>
          </a:prstGeom>
          <a:ln w="19050">
            <a:solidFill>
              <a:srgbClr val="34A12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78" name="直接箭头连接符 13"/>
          <p:cNvCxnSpPr/>
          <p:nvPr/>
        </p:nvCxnSpPr>
        <p:spPr>
          <a:xfrm>
            <a:off x="2296795" y="4116705"/>
            <a:ext cx="0" cy="43180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79" name="直接箭头连接符 14"/>
          <p:cNvCxnSpPr/>
          <p:nvPr/>
        </p:nvCxnSpPr>
        <p:spPr>
          <a:xfrm>
            <a:off x="6104255" y="4116705"/>
            <a:ext cx="0" cy="43180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80" name="直接箭头连接符 15"/>
          <p:cNvCxnSpPr/>
          <p:nvPr/>
        </p:nvCxnSpPr>
        <p:spPr>
          <a:xfrm>
            <a:off x="9931309" y="4116705"/>
            <a:ext cx="0" cy="43180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8812" name="矩形 16"/>
          <p:cNvSpPr/>
          <p:nvPr/>
        </p:nvSpPr>
        <p:spPr>
          <a:xfrm>
            <a:off x="1025015" y="4548506"/>
            <a:ext cx="2555875" cy="41465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dirty="0">
                <a:solidFill>
                  <a:schemeClr val="bg1"/>
                </a:solidFill>
                <a:latin typeface="微软雅黑" panose="020B0503020204020204" pitchFamily="34" charset="-122"/>
                <a:ea typeface="微软雅黑" panose="020B0503020204020204" pitchFamily="34" charset="-122"/>
              </a:rPr>
              <a:t>A</a:t>
            </a:r>
            <a:r>
              <a:rPr lang="zh-CN" altLang="en-US" sz="1400" dirty="0">
                <a:solidFill>
                  <a:schemeClr val="bg1"/>
                </a:solidFill>
                <a:latin typeface="微软雅黑" panose="020B0503020204020204" pitchFamily="34" charset="-122"/>
                <a:ea typeface="微软雅黑" panose="020B0503020204020204" pitchFamily="34" charset="-122"/>
              </a:rPr>
              <a:t>组（</a:t>
            </a:r>
            <a:r>
              <a:rPr lang="en-US" altLang="zh-CN" sz="1400" dirty="0">
                <a:solidFill>
                  <a:schemeClr val="bg1"/>
                </a:solidFill>
                <a:latin typeface="微软雅黑" panose="020B0503020204020204" pitchFamily="34" charset="-122"/>
                <a:ea typeface="微软雅黑" panose="020B0503020204020204" pitchFamily="34" charset="-122"/>
              </a:rPr>
              <a:t>3</a:t>
            </a:r>
            <a:r>
              <a:rPr lang="zh-CN" altLang="en-US" sz="1400" dirty="0">
                <a:solidFill>
                  <a:schemeClr val="bg1"/>
                </a:solidFill>
                <a:latin typeface="微软雅黑" panose="020B0503020204020204" pitchFamily="34" charset="-122"/>
                <a:ea typeface="微软雅黑" panose="020B0503020204020204" pitchFamily="34" charset="-122"/>
              </a:rPr>
              <a:t>只）：栓塞</a:t>
            </a:r>
            <a:r>
              <a:rPr lang="en-US" altLang="zh-CN" sz="1400" dirty="0">
                <a:solidFill>
                  <a:schemeClr val="bg1"/>
                </a:solidFill>
                <a:latin typeface="微软雅黑" panose="020B0503020204020204" pitchFamily="34" charset="-122"/>
                <a:ea typeface="微软雅黑" panose="020B0503020204020204" pitchFamily="34" charset="-122"/>
              </a:rPr>
              <a:t>1d</a:t>
            </a:r>
            <a:r>
              <a:rPr lang="zh-CN" altLang="en-US" sz="1400" dirty="0">
                <a:solidFill>
                  <a:schemeClr val="bg1"/>
                </a:solidFill>
                <a:latin typeface="微软雅黑" panose="020B0503020204020204" pitchFamily="34" charset="-122"/>
                <a:ea typeface="微软雅黑" panose="020B0503020204020204" pitchFamily="34" charset="-122"/>
              </a:rPr>
              <a:t>后处死</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813" name="矩形 17"/>
          <p:cNvSpPr/>
          <p:nvPr/>
        </p:nvSpPr>
        <p:spPr>
          <a:xfrm>
            <a:off x="4763771" y="4548506"/>
            <a:ext cx="2555875" cy="41465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a:solidFill>
                  <a:schemeClr val="bg1"/>
                </a:solidFill>
                <a:latin typeface="微软雅黑" panose="020B0503020204020204" pitchFamily="34" charset="-122"/>
                <a:ea typeface="微软雅黑" panose="020B0503020204020204" pitchFamily="34" charset="-122"/>
              </a:rPr>
              <a:t>B</a:t>
            </a:r>
            <a:r>
              <a:rPr lang="zh-CN" altLang="en-US" sz="1400">
                <a:solidFill>
                  <a:schemeClr val="bg1"/>
                </a:solidFill>
                <a:latin typeface="微软雅黑" panose="020B0503020204020204" pitchFamily="34" charset="-122"/>
                <a:ea typeface="微软雅黑" panose="020B0503020204020204" pitchFamily="34" charset="-122"/>
              </a:rPr>
              <a:t>组（</a:t>
            </a:r>
            <a:r>
              <a:rPr lang="en-US" altLang="zh-CN" sz="1400">
                <a:solidFill>
                  <a:schemeClr val="bg1"/>
                </a:solidFill>
                <a:latin typeface="微软雅黑" panose="020B0503020204020204" pitchFamily="34" charset="-122"/>
                <a:ea typeface="微软雅黑" panose="020B0503020204020204" pitchFamily="34" charset="-122"/>
              </a:rPr>
              <a:t>3</a:t>
            </a:r>
            <a:r>
              <a:rPr lang="zh-CN" altLang="en-US" sz="1400">
                <a:solidFill>
                  <a:schemeClr val="bg1"/>
                </a:solidFill>
                <a:latin typeface="微软雅黑" panose="020B0503020204020204" pitchFamily="34" charset="-122"/>
                <a:ea typeface="微软雅黑" panose="020B0503020204020204" pitchFamily="34" charset="-122"/>
              </a:rPr>
              <a:t>只）：栓塞</a:t>
            </a:r>
            <a:r>
              <a:rPr lang="en-US" altLang="zh-CN" sz="1400">
                <a:solidFill>
                  <a:schemeClr val="bg1"/>
                </a:solidFill>
                <a:latin typeface="微软雅黑" panose="020B0503020204020204" pitchFamily="34" charset="-122"/>
                <a:ea typeface="微软雅黑" panose="020B0503020204020204" pitchFamily="34" charset="-122"/>
              </a:rPr>
              <a:t>6d</a:t>
            </a:r>
            <a:r>
              <a:rPr lang="zh-CN" altLang="en-US" sz="1400">
                <a:solidFill>
                  <a:schemeClr val="bg1"/>
                </a:solidFill>
                <a:latin typeface="微软雅黑" panose="020B0503020204020204" pitchFamily="34" charset="-122"/>
                <a:ea typeface="微软雅黑" panose="020B0503020204020204" pitchFamily="34" charset="-122"/>
              </a:rPr>
              <a:t>后处死</a:t>
            </a:r>
            <a:endParaRPr lang="zh-CN" altLang="en-US" sz="1400">
              <a:solidFill>
                <a:schemeClr val="bg1"/>
              </a:solidFill>
              <a:latin typeface="微软雅黑" panose="020B0503020204020204" pitchFamily="34" charset="-122"/>
              <a:ea typeface="微软雅黑" panose="020B0503020204020204" pitchFamily="34" charset="-122"/>
            </a:endParaRPr>
          </a:p>
        </p:txBody>
      </p:sp>
      <p:cxnSp>
        <p:nvCxnSpPr>
          <p:cNvPr id="3145781" name="直接箭头连接符 19"/>
          <p:cNvCxnSpPr/>
          <p:nvPr/>
        </p:nvCxnSpPr>
        <p:spPr>
          <a:xfrm>
            <a:off x="2296795" y="5067935"/>
            <a:ext cx="0" cy="70209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82" name="直接箭头连接符 20"/>
          <p:cNvCxnSpPr/>
          <p:nvPr/>
        </p:nvCxnSpPr>
        <p:spPr>
          <a:xfrm>
            <a:off x="6097905" y="5060950"/>
            <a:ext cx="0" cy="709075"/>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8814" name="矩形 23"/>
          <p:cNvSpPr/>
          <p:nvPr/>
        </p:nvSpPr>
        <p:spPr>
          <a:xfrm>
            <a:off x="1596590" y="5770025"/>
            <a:ext cx="8890236" cy="458470"/>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a:solidFill>
                  <a:schemeClr val="bg1"/>
                </a:solidFill>
                <a:latin typeface="微软雅黑" panose="020B0503020204020204" pitchFamily="34" charset="-122"/>
                <a:ea typeface="微软雅黑" panose="020B0503020204020204" pitchFamily="34" charset="-122"/>
              </a:rPr>
              <a:t>取肿瘤组织 心肺脾肾组织进行冰冻切片阿霉素荧光检查</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48815" name="TextBox 1"/>
          <p:cNvSpPr txBox="1"/>
          <p:nvPr/>
        </p:nvSpPr>
        <p:spPr>
          <a:xfrm>
            <a:off x="1023109" y="467602"/>
            <a:ext cx="2405524" cy="52197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路线</a:t>
            </a:r>
            <a:endParaRPr lang="zh-CN" altLang="en-US" dirty="0">
              <a:sym typeface="+mn-lt"/>
            </a:endParaRPr>
          </a:p>
        </p:txBody>
      </p:sp>
      <p:cxnSp>
        <p:nvCxnSpPr>
          <p:cNvPr id="3145783" name="直接箭头连接符 24"/>
          <p:cNvCxnSpPr/>
          <p:nvPr/>
        </p:nvCxnSpPr>
        <p:spPr>
          <a:xfrm>
            <a:off x="9931309" y="5067935"/>
            <a:ext cx="0" cy="702090"/>
          </a:xfrm>
          <a:prstGeom prst="straightConnector1">
            <a:avLst/>
          </a:prstGeom>
          <a:ln w="19050">
            <a:solidFill>
              <a:srgbClr val="34A12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45784" name="直接连接符 30"/>
          <p:cNvCxnSpPr/>
          <p:nvPr/>
        </p:nvCxnSpPr>
        <p:spPr>
          <a:xfrm>
            <a:off x="6116955" y="4104820"/>
            <a:ext cx="3820160" cy="0"/>
          </a:xfrm>
          <a:prstGeom prst="line">
            <a:avLst/>
          </a:prstGeom>
          <a:ln w="19050">
            <a:solidFill>
              <a:srgbClr val="34A12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808"/>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3145774"/>
                                        </p:tgtEl>
                                        <p:attrNameLst>
                                          <p:attrName>style.visibility</p:attrName>
                                        </p:attrNameLst>
                                      </p:cBhvr>
                                      <p:to>
                                        <p:strVal val="visible"/>
                                      </p:to>
                                    </p:set>
                                    <p:animEffect transition="in" filter="wipe(up)">
                                      <p:cBhvr>
                                        <p:cTn id="10" dur="500"/>
                                        <p:tgtEl>
                                          <p:spTgt spid="3145774"/>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488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145775"/>
                                        </p:tgtEl>
                                        <p:attrNameLst>
                                          <p:attrName>style.visibility</p:attrName>
                                        </p:attrNameLst>
                                      </p:cBhvr>
                                      <p:to>
                                        <p:strVal val="visible"/>
                                      </p:to>
                                    </p:set>
                                    <p:animEffect transition="in" filter="wipe(up)">
                                      <p:cBhvr>
                                        <p:cTn id="18" dur="500"/>
                                        <p:tgtEl>
                                          <p:spTgt spid="314577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0488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145776"/>
                                        </p:tgtEl>
                                        <p:attrNameLst>
                                          <p:attrName>style.visibility</p:attrName>
                                        </p:attrNameLst>
                                      </p:cBhvr>
                                      <p:to>
                                        <p:strVal val="visible"/>
                                      </p:to>
                                    </p:set>
                                    <p:animEffect transition="in" filter="wipe(up)">
                                      <p:cBhvr>
                                        <p:cTn id="26" dur="500"/>
                                        <p:tgtEl>
                                          <p:spTgt spid="3145776"/>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145784"/>
                                        </p:tgtEl>
                                        <p:attrNameLst>
                                          <p:attrName>style.visibility</p:attrName>
                                        </p:attrNameLst>
                                      </p:cBhvr>
                                      <p:to>
                                        <p:strVal val="visible"/>
                                      </p:to>
                                    </p:set>
                                    <p:animEffect transition="in" filter="wipe(left)">
                                      <p:cBhvr>
                                        <p:cTn id="30" dur="500"/>
                                        <p:tgtEl>
                                          <p:spTgt spid="3145784"/>
                                        </p:tgtEl>
                                      </p:cBhvr>
                                    </p:animEffect>
                                  </p:childTnLst>
                                </p:cTn>
                              </p:par>
                              <p:par>
                                <p:cTn id="31" presetID="22" presetClass="entr" presetSubtype="2" fill="hold" nodeType="withEffect">
                                  <p:stCondLst>
                                    <p:cond delay="0"/>
                                  </p:stCondLst>
                                  <p:childTnLst>
                                    <p:set>
                                      <p:cBhvr>
                                        <p:cTn id="32" dur="1" fill="hold">
                                          <p:stCondLst>
                                            <p:cond delay="0"/>
                                          </p:stCondLst>
                                        </p:cTn>
                                        <p:tgtEl>
                                          <p:spTgt spid="3145777"/>
                                        </p:tgtEl>
                                        <p:attrNameLst>
                                          <p:attrName>style.visibility</p:attrName>
                                        </p:attrNameLst>
                                      </p:cBhvr>
                                      <p:to>
                                        <p:strVal val="visible"/>
                                      </p:to>
                                    </p:set>
                                    <p:animEffect transition="in" filter="wipe(right)">
                                      <p:cBhvr>
                                        <p:cTn id="33" dur="500"/>
                                        <p:tgtEl>
                                          <p:spTgt spid="3145777"/>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3145778"/>
                                        </p:tgtEl>
                                        <p:attrNameLst>
                                          <p:attrName>style.visibility</p:attrName>
                                        </p:attrNameLst>
                                      </p:cBhvr>
                                      <p:to>
                                        <p:strVal val="visible"/>
                                      </p:to>
                                    </p:set>
                                    <p:animEffect transition="in" filter="wipe(up)">
                                      <p:cBhvr>
                                        <p:cTn id="37" dur="500"/>
                                        <p:tgtEl>
                                          <p:spTgt spid="3145778"/>
                                        </p:tgtEl>
                                      </p:cBhvr>
                                    </p:animEffect>
                                  </p:childTnLst>
                                </p:cTn>
                              </p:par>
                              <p:par>
                                <p:cTn id="38" presetID="22" presetClass="entr" presetSubtype="1" fill="hold" nodeType="withEffect">
                                  <p:stCondLst>
                                    <p:cond delay="0"/>
                                  </p:stCondLst>
                                  <p:childTnLst>
                                    <p:set>
                                      <p:cBhvr>
                                        <p:cTn id="39" dur="1" fill="hold">
                                          <p:stCondLst>
                                            <p:cond delay="0"/>
                                          </p:stCondLst>
                                        </p:cTn>
                                        <p:tgtEl>
                                          <p:spTgt spid="3145779"/>
                                        </p:tgtEl>
                                        <p:attrNameLst>
                                          <p:attrName>style.visibility</p:attrName>
                                        </p:attrNameLst>
                                      </p:cBhvr>
                                      <p:to>
                                        <p:strVal val="visible"/>
                                      </p:to>
                                    </p:set>
                                    <p:animEffect transition="in" filter="wipe(up)">
                                      <p:cBhvr>
                                        <p:cTn id="40" dur="500"/>
                                        <p:tgtEl>
                                          <p:spTgt spid="3145779"/>
                                        </p:tgtEl>
                                      </p:cBhvr>
                                    </p:animEffect>
                                  </p:childTnLst>
                                </p:cTn>
                              </p:par>
                              <p:par>
                                <p:cTn id="41" presetID="22" presetClass="entr" presetSubtype="1" fill="hold" nodeType="withEffect">
                                  <p:stCondLst>
                                    <p:cond delay="0"/>
                                  </p:stCondLst>
                                  <p:childTnLst>
                                    <p:set>
                                      <p:cBhvr>
                                        <p:cTn id="42" dur="1" fill="hold">
                                          <p:stCondLst>
                                            <p:cond delay="0"/>
                                          </p:stCondLst>
                                        </p:cTn>
                                        <p:tgtEl>
                                          <p:spTgt spid="3145780"/>
                                        </p:tgtEl>
                                        <p:attrNameLst>
                                          <p:attrName>style.visibility</p:attrName>
                                        </p:attrNameLst>
                                      </p:cBhvr>
                                      <p:to>
                                        <p:strVal val="visible"/>
                                      </p:to>
                                    </p:set>
                                    <p:animEffect transition="in" filter="wipe(up)">
                                      <p:cBhvr>
                                        <p:cTn id="43" dur="500"/>
                                        <p:tgtEl>
                                          <p:spTgt spid="3145780"/>
                                        </p:tgtEl>
                                      </p:cBhvr>
                                    </p:animEffec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1048812"/>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1048813"/>
                                        </p:tgtEl>
                                        <p:attrNameLst>
                                          <p:attrName>style.visibility</p:attrName>
                                        </p:attrNameLst>
                                      </p:cBhvr>
                                      <p:to>
                                        <p:strVal val="visible"/>
                                      </p:to>
                                    </p:set>
                                  </p:childTnLst>
                                </p:cTn>
                              </p:par>
                            </p:childTnLst>
                          </p:cTn>
                        </p:par>
                        <p:par>
                          <p:cTn id="50" fill="hold">
                            <p:stCondLst>
                              <p:cond delay="1500"/>
                            </p:stCondLst>
                            <p:childTnLst>
                              <p:par>
                                <p:cTn id="51" presetID="1" presetClass="entr" presetSubtype="0" fill="hold" grpId="0" nodeType="afterEffect">
                                  <p:stCondLst>
                                    <p:cond delay="0"/>
                                  </p:stCondLst>
                                  <p:childTnLst>
                                    <p:set>
                                      <p:cBhvr>
                                        <p:cTn id="52" dur="1" fill="hold">
                                          <p:stCondLst>
                                            <p:cond delay="0"/>
                                          </p:stCondLst>
                                        </p:cTn>
                                        <p:tgtEl>
                                          <p:spTgt spid="104880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145781"/>
                                        </p:tgtEl>
                                        <p:attrNameLst>
                                          <p:attrName>style.visibility</p:attrName>
                                        </p:attrNameLst>
                                      </p:cBhvr>
                                      <p:to>
                                        <p:strVal val="visible"/>
                                      </p:to>
                                    </p:set>
                                    <p:animEffect transition="in" filter="wipe(up)">
                                      <p:cBhvr>
                                        <p:cTn id="57" dur="500"/>
                                        <p:tgtEl>
                                          <p:spTgt spid="3145781"/>
                                        </p:tgtEl>
                                      </p:cBhvr>
                                    </p:animEffect>
                                  </p:childTnLst>
                                </p:cTn>
                              </p:par>
                              <p:par>
                                <p:cTn id="58" presetID="22" presetClass="entr" presetSubtype="1" fill="hold" nodeType="withEffect">
                                  <p:stCondLst>
                                    <p:cond delay="0"/>
                                  </p:stCondLst>
                                  <p:childTnLst>
                                    <p:set>
                                      <p:cBhvr>
                                        <p:cTn id="59" dur="1" fill="hold">
                                          <p:stCondLst>
                                            <p:cond delay="0"/>
                                          </p:stCondLst>
                                        </p:cTn>
                                        <p:tgtEl>
                                          <p:spTgt spid="3145782"/>
                                        </p:tgtEl>
                                        <p:attrNameLst>
                                          <p:attrName>style.visibility</p:attrName>
                                        </p:attrNameLst>
                                      </p:cBhvr>
                                      <p:to>
                                        <p:strVal val="visible"/>
                                      </p:to>
                                    </p:set>
                                    <p:animEffect transition="in" filter="wipe(up)">
                                      <p:cBhvr>
                                        <p:cTn id="60" dur="500"/>
                                        <p:tgtEl>
                                          <p:spTgt spid="3145782"/>
                                        </p:tgtEl>
                                      </p:cBhvr>
                                    </p:animEffect>
                                  </p:childTnLst>
                                </p:cTn>
                              </p:par>
                              <p:par>
                                <p:cTn id="61" presetID="22" presetClass="entr" presetSubtype="1" fill="hold" nodeType="withEffect">
                                  <p:stCondLst>
                                    <p:cond delay="0"/>
                                  </p:stCondLst>
                                  <p:childTnLst>
                                    <p:set>
                                      <p:cBhvr>
                                        <p:cTn id="62" dur="1" fill="hold">
                                          <p:stCondLst>
                                            <p:cond delay="0"/>
                                          </p:stCondLst>
                                        </p:cTn>
                                        <p:tgtEl>
                                          <p:spTgt spid="3145783"/>
                                        </p:tgtEl>
                                        <p:attrNameLst>
                                          <p:attrName>style.visibility</p:attrName>
                                        </p:attrNameLst>
                                      </p:cBhvr>
                                      <p:to>
                                        <p:strVal val="visible"/>
                                      </p:to>
                                    </p:set>
                                    <p:animEffect transition="in" filter="wipe(up)">
                                      <p:cBhvr>
                                        <p:cTn id="63" dur="500"/>
                                        <p:tgtEl>
                                          <p:spTgt spid="3145783"/>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048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8" grpId="0" animBg="1"/>
      <p:bldP spid="1048809" grpId="0" animBg="1"/>
      <p:bldP spid="1048810" grpId="0" animBg="1"/>
      <p:bldP spid="1048811" grpId="0" animBg="1"/>
      <p:bldP spid="1048812" grpId="0" animBg="1"/>
      <p:bldP spid="1048813" grpId="0" animBg="1"/>
      <p:bldP spid="10488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6"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278" name="图片 5"/>
          <p:cNvPicPr>
            <a:picLocks noChangeAspect="1"/>
          </p:cNvPicPr>
          <p:nvPr/>
        </p:nvPicPr>
        <p:blipFill>
          <a:blip r:embed="rId1"/>
          <a:stretch>
            <a:fillRect/>
          </a:stretch>
        </p:blipFill>
        <p:spPr>
          <a:xfrm>
            <a:off x="8116570" y="433189"/>
            <a:ext cx="3322608" cy="835224"/>
          </a:xfrm>
          <a:prstGeom prst="rect">
            <a:avLst/>
          </a:prstGeom>
        </p:spPr>
      </p:pic>
      <p:sp>
        <p:nvSpPr>
          <p:cNvPr id="1048817"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818"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观 察 指 标</a:t>
            </a:r>
            <a:endParaRPr lang="zh-CN" altLang="en-US" dirty="0">
              <a:solidFill>
                <a:schemeClr val="bg1"/>
              </a:solidFill>
            </a:endParaRPr>
          </a:p>
        </p:txBody>
      </p:sp>
      <p:sp>
        <p:nvSpPr>
          <p:cNvPr id="1048819"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820"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C</a:t>
            </a:r>
            <a:endParaRPr lang="zh-CN" altLang="en-US" dirty="0">
              <a:solidFill>
                <a:schemeClr val="bg1"/>
              </a:solidFill>
              <a:sym typeface="+mn-lt"/>
            </a:endParaRPr>
          </a:p>
        </p:txBody>
      </p:sp>
      <p:sp>
        <p:nvSpPr>
          <p:cNvPr id="1048821"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实验路线</a:t>
            </a:r>
            <a:endParaRPr lang="zh-CN" altLang="en-US" dirty="0"/>
          </a:p>
        </p:txBody>
      </p:sp>
      <p:sp>
        <p:nvSpPr>
          <p:cNvPr id="1048822"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5" name="文本框 107"/>
          <p:cNvSpPr txBox="1"/>
          <p:nvPr/>
        </p:nvSpPr>
        <p:spPr>
          <a:xfrm>
            <a:off x="2177927" y="5399818"/>
            <a:ext cx="9393917" cy="706755"/>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冰冻切片观察术后</a:t>
            </a:r>
            <a:r>
              <a:rPr lang="en-US" altLang="zh-CN" sz="2000" b="1" dirty="0">
                <a:latin typeface="微软雅黑" panose="020B0503020204020204" pitchFamily="34" charset="-122"/>
                <a:ea typeface="微软雅黑" panose="020B0503020204020204" pitchFamily="34" charset="-122"/>
                <a:cs typeface="宋体" panose="02010600030101010101" pitchFamily="2" charset="-122"/>
              </a:rPr>
              <a:t>1d</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a:t>
            </a:r>
            <a:r>
              <a:rPr lang="en-US" altLang="zh-CN" sz="2000" b="1" dirty="0">
                <a:latin typeface="微软雅黑" panose="020B0503020204020204" pitchFamily="34" charset="-122"/>
                <a:ea typeface="微软雅黑" panose="020B0503020204020204" pitchFamily="34" charset="-122"/>
                <a:cs typeface="宋体" panose="02010600030101010101" pitchFamily="2" charset="-122"/>
              </a:rPr>
              <a:t>6d</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a:t>
            </a:r>
            <a:r>
              <a:rPr lang="en-US" altLang="zh-CN" sz="2000" b="1" dirty="0">
                <a:latin typeface="微软雅黑" panose="020B0503020204020204" pitchFamily="34" charset="-122"/>
                <a:ea typeface="微软雅黑" panose="020B0503020204020204" pitchFamily="34" charset="-122"/>
                <a:cs typeface="宋体" panose="02010600030101010101" pitchFamily="2" charset="-122"/>
              </a:rPr>
              <a:t>9d</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阿霉素在心肺脾肾内荧光及</a:t>
            </a:r>
            <a:r>
              <a:rPr lang="en-US" altLang="zh-CN" sz="2000" b="1" dirty="0">
                <a:latin typeface="微软雅黑" panose="020B0503020204020204" pitchFamily="34" charset="-122"/>
                <a:ea typeface="微软雅黑" panose="020B0503020204020204" pitchFamily="34" charset="-122"/>
                <a:cs typeface="宋体" panose="02010600030101010101" pitchFamily="2" charset="-122"/>
              </a:rPr>
              <a:t>HE</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组织染色，利用</a:t>
            </a:r>
            <a:r>
              <a:rPr lang="en-US" altLang="zh-CN" sz="2000" b="1" dirty="0">
                <a:latin typeface="微软雅黑" panose="020B0503020204020204" pitchFamily="34" charset="-122"/>
                <a:ea typeface="微软雅黑" panose="020B0503020204020204" pitchFamily="34" charset="-122"/>
                <a:cs typeface="宋体" panose="02010600030101010101" pitchFamily="2" charset="-122"/>
              </a:rPr>
              <a:t>Image J</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软件进行荧光半定量分析</a:t>
            </a:r>
            <a:endParaRPr lang="zh-CN" altLang="en-US" sz="2000" b="1" dirty="0">
              <a:latin typeface="微软雅黑" panose="020B0503020204020204" pitchFamily="34" charset="-122"/>
              <a:ea typeface="微软雅黑" panose="020B0503020204020204" pitchFamily="34" charset="-122"/>
            </a:endParaRPr>
          </a:p>
        </p:txBody>
      </p:sp>
      <p:sp>
        <p:nvSpPr>
          <p:cNvPr id="1048826"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sp>
        <p:nvSpPr>
          <p:cNvPr id="1048827" name="文本框 26"/>
          <p:cNvSpPr txBox="1">
            <a:spLocks noChangeArrowheads="1"/>
          </p:cNvSpPr>
          <p:nvPr/>
        </p:nvSpPr>
        <p:spPr bwMode="auto">
          <a:xfrm>
            <a:off x="1023109" y="1483632"/>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828" name="文本框 26"/>
          <p:cNvSpPr txBox="1">
            <a:spLocks noChangeArrowheads="1"/>
          </p:cNvSpPr>
          <p:nvPr/>
        </p:nvSpPr>
        <p:spPr bwMode="auto">
          <a:xfrm>
            <a:off x="1023109" y="2447290"/>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829" name="文本框 26"/>
          <p:cNvSpPr txBox="1">
            <a:spLocks noChangeArrowheads="1"/>
          </p:cNvSpPr>
          <p:nvPr/>
        </p:nvSpPr>
        <p:spPr bwMode="auto">
          <a:xfrm>
            <a:off x="1023109" y="3410948"/>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830" name="文本框 26"/>
          <p:cNvSpPr txBox="1">
            <a:spLocks noChangeArrowheads="1"/>
          </p:cNvSpPr>
          <p:nvPr/>
        </p:nvSpPr>
        <p:spPr bwMode="auto">
          <a:xfrm>
            <a:off x="1023109" y="4374606"/>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831" name="文本框 26"/>
          <p:cNvSpPr txBox="1">
            <a:spLocks noChangeArrowheads="1"/>
          </p:cNvSpPr>
          <p:nvPr/>
        </p:nvSpPr>
        <p:spPr bwMode="auto">
          <a:xfrm>
            <a:off x="1023109" y="5338263"/>
            <a:ext cx="834720" cy="83099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4800" b="1" u="sng" dirty="0">
              <a:solidFill>
                <a:srgbClr val="34A12C"/>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8832" name="矩形 1"/>
          <p:cNvSpPr/>
          <p:nvPr/>
        </p:nvSpPr>
        <p:spPr>
          <a:xfrm>
            <a:off x="2177927" y="1699075"/>
            <a:ext cx="4296369"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兔肝</a:t>
            </a:r>
            <a:r>
              <a:rPr lang="en-US" altLang="zh-CN" sz="2000" b="1" dirty="0">
                <a:latin typeface="微软雅黑" panose="020B0503020204020204" pitchFamily="34" charset="-122"/>
                <a:ea typeface="微软雅黑" panose="020B0503020204020204" pitchFamily="34" charset="-122"/>
                <a:cs typeface="Calibri" panose="020F0502020204030204" charset="0"/>
              </a:rPr>
              <a:t>VX2</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肿瘤的生长情况及病理检测</a:t>
            </a:r>
            <a:endParaRPr lang="zh-CN" altLang="en-US" sz="2000" b="1"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833" name="矩形 8"/>
          <p:cNvSpPr/>
          <p:nvPr/>
        </p:nvSpPr>
        <p:spPr>
          <a:xfrm>
            <a:off x="2177927" y="2447290"/>
            <a:ext cx="9393918" cy="1015663"/>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动脉血管栓塞作用：肝动脉注入多功能微球后利用</a:t>
            </a:r>
            <a:r>
              <a:rPr lang="en-US" altLang="zh-CN" sz="2000" b="1" dirty="0">
                <a:latin typeface="微软雅黑" panose="020B0503020204020204" pitchFamily="34" charset="-122"/>
                <a:ea typeface="微软雅黑" panose="020B0503020204020204" pitchFamily="34" charset="-122"/>
              </a:rPr>
              <a:t>DSA</a:t>
            </a:r>
            <a:r>
              <a:rPr lang="zh-CN" altLang="en-US" sz="2000" b="1" dirty="0">
                <a:latin typeface="微软雅黑" panose="020B0503020204020204" pitchFamily="34" charset="-122"/>
                <a:ea typeface="微软雅黑" panose="020B0503020204020204" pitchFamily="34" charset="-122"/>
              </a:rPr>
              <a:t>观察正常兔肝动脉栓塞情况</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经肝动脉超选择肿瘤供血动脉利用</a:t>
            </a:r>
            <a:r>
              <a:rPr lang="en-US" altLang="zh-CN" sz="2000" b="1" dirty="0">
                <a:latin typeface="微软雅黑" panose="020B0503020204020204" pitchFamily="34" charset="-122"/>
                <a:ea typeface="微软雅黑" panose="020B0503020204020204" pitchFamily="34" charset="-122"/>
              </a:rPr>
              <a:t>DSA</a:t>
            </a:r>
            <a:r>
              <a:rPr lang="zh-CN" altLang="en-US" sz="2000" b="1" dirty="0">
                <a:latin typeface="微软雅黑" panose="020B0503020204020204" pitchFamily="34" charset="-122"/>
                <a:ea typeface="微软雅黑" panose="020B0503020204020204" pitchFamily="34" charset="-122"/>
              </a:rPr>
              <a:t>观察肿瘤染色；术后</a:t>
            </a:r>
            <a:r>
              <a:rPr lang="en-US" altLang="zh-CN" sz="2000" b="1" dirty="0">
                <a:latin typeface="微软雅黑" panose="020B0503020204020204" pitchFamily="34" charset="-122"/>
                <a:ea typeface="微软雅黑" panose="020B0503020204020204" pitchFamily="34" charset="-122"/>
              </a:rPr>
              <a:t>24</a:t>
            </a:r>
            <a:r>
              <a:rPr lang="zh-CN" altLang="en-US" sz="2000" b="1" dirty="0">
                <a:latin typeface="微软雅黑" panose="020B0503020204020204" pitchFamily="34" charset="-122"/>
                <a:ea typeface="微软雅黑" panose="020B0503020204020204" pitchFamily="34" charset="-122"/>
              </a:rPr>
              <a:t>小时</a:t>
            </a:r>
            <a:r>
              <a:rPr lang="en-US" altLang="zh-CN" sz="2000" b="1" dirty="0">
                <a:latin typeface="微软雅黑" panose="020B0503020204020204" pitchFamily="34" charset="-122"/>
                <a:ea typeface="微软雅黑" panose="020B0503020204020204" pitchFamily="34" charset="-122"/>
              </a:rPr>
              <a:t>CT</a:t>
            </a:r>
            <a:r>
              <a:rPr lang="zh-CN" altLang="en-US" sz="2000" b="1" dirty="0">
                <a:latin typeface="微软雅黑" panose="020B0503020204020204" pitchFamily="34" charset="-122"/>
                <a:ea typeface="微软雅黑" panose="020B0503020204020204" pitchFamily="34" charset="-122"/>
              </a:rPr>
              <a:t>观察肿瘤的留药情况</a:t>
            </a:r>
            <a:endParaRPr lang="zh-CN" altLang="en-US" sz="2000" b="1" dirty="0">
              <a:latin typeface="微软雅黑" panose="020B0503020204020204" pitchFamily="34" charset="-122"/>
              <a:ea typeface="微软雅黑" panose="020B0503020204020204" pitchFamily="34" charset="-122"/>
            </a:endParaRPr>
          </a:p>
        </p:txBody>
      </p:sp>
      <p:sp>
        <p:nvSpPr>
          <p:cNvPr id="1048834" name="矩形 9"/>
          <p:cNvSpPr/>
          <p:nvPr/>
        </p:nvSpPr>
        <p:spPr>
          <a:xfrm>
            <a:off x="2177927" y="3643382"/>
            <a:ext cx="9393918"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冰冻切片观察肿瘤内外阿霉素荧光的分布</a:t>
            </a:r>
            <a:r>
              <a:rPr lang="zh-CN" altLang="en-US" sz="2000" b="1">
                <a:latin typeface="微软雅黑" panose="020B0503020204020204" pitchFamily="34" charset="-122"/>
                <a:ea typeface="微软雅黑" panose="020B0503020204020204" pitchFamily="34" charset="-122"/>
              </a:rPr>
              <a:t>，利用</a:t>
            </a:r>
            <a:r>
              <a:rPr lang="en-US" altLang="zh-CN" sz="2000" b="1" dirty="0">
                <a:latin typeface="微软雅黑" panose="020B0503020204020204" pitchFamily="34" charset="-122"/>
                <a:ea typeface="微软雅黑" panose="020B0503020204020204" pitchFamily="34" charset="-122"/>
              </a:rPr>
              <a:t>Image J</a:t>
            </a:r>
            <a:r>
              <a:rPr lang="zh-CN" altLang="en-US" sz="2000" b="1" dirty="0">
                <a:latin typeface="微软雅黑" panose="020B0503020204020204" pitchFamily="34" charset="-122"/>
                <a:ea typeface="微软雅黑" panose="020B0503020204020204" pitchFamily="34" charset="-122"/>
              </a:rPr>
              <a:t>软件进行半定量对比分析</a:t>
            </a:r>
            <a:endParaRPr lang="zh-CN" altLang="en-US" sz="2000" b="1" dirty="0">
              <a:latin typeface="微软雅黑" panose="020B0503020204020204" pitchFamily="34" charset="-122"/>
              <a:ea typeface="微软雅黑" panose="020B0503020204020204" pitchFamily="34" charset="-122"/>
            </a:endParaRPr>
          </a:p>
        </p:txBody>
      </p:sp>
      <p:sp>
        <p:nvSpPr>
          <p:cNvPr id="1048835" name="矩形 10"/>
          <p:cNvSpPr/>
          <p:nvPr/>
        </p:nvSpPr>
        <p:spPr>
          <a:xfrm>
            <a:off x="2177927" y="4436161"/>
            <a:ext cx="9259334" cy="707886"/>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冰冻切片观察</a:t>
            </a:r>
            <a:r>
              <a:rPr lang="zh-CN" altLang="en-US" sz="2000" b="1">
                <a:latin typeface="微软雅黑" panose="020B0503020204020204" pitchFamily="34" charset="-122"/>
                <a:ea typeface="微软雅黑" panose="020B0503020204020204" pitchFamily="34" charset="-122"/>
              </a:rPr>
              <a:t>术后</a:t>
            </a:r>
            <a:r>
              <a:rPr lang="en-US" altLang="zh-CN" sz="2000" b="1">
                <a:latin typeface="微软雅黑" panose="020B0503020204020204" pitchFamily="34" charset="-122"/>
                <a:ea typeface="微软雅黑" panose="020B0503020204020204" pitchFamily="34" charset="-122"/>
              </a:rPr>
              <a:t>1d</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6d</a:t>
            </a:r>
            <a:r>
              <a:rPr lang="zh-CN" altLang="en-US" sz="2000" b="1">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9d</a:t>
            </a:r>
            <a:r>
              <a:rPr lang="zh-CN" altLang="en-US" sz="2000" b="1" dirty="0">
                <a:latin typeface="微软雅黑" panose="020B0503020204020204" pitchFamily="34" charset="-122"/>
                <a:ea typeface="微软雅黑" panose="020B0503020204020204" pitchFamily="34" charset="-122"/>
              </a:rPr>
              <a:t>阿霉素在肿瘤组织内荧光</a:t>
            </a:r>
            <a:r>
              <a:rPr lang="zh-CN" altLang="en-US" sz="2000" b="1">
                <a:latin typeface="微软雅黑" panose="020B0503020204020204" pitchFamily="34" charset="-122"/>
                <a:ea typeface="微软雅黑" panose="020B0503020204020204" pitchFamily="34" charset="-122"/>
              </a:rPr>
              <a:t>，并用</a:t>
            </a:r>
            <a:r>
              <a:rPr lang="en-US" altLang="zh-CN" sz="2000" b="1" dirty="0">
                <a:latin typeface="微软雅黑" panose="020B0503020204020204" pitchFamily="34" charset="-122"/>
                <a:ea typeface="微软雅黑" panose="020B0503020204020204" pitchFamily="34" charset="-122"/>
              </a:rPr>
              <a:t>Image J</a:t>
            </a:r>
            <a:r>
              <a:rPr lang="zh-CN" altLang="en-US" sz="2000" b="1" dirty="0">
                <a:latin typeface="微软雅黑" panose="020B0503020204020204" pitchFamily="34" charset="-122"/>
                <a:ea typeface="微软雅黑" panose="020B0503020204020204" pitchFamily="34" charset="-122"/>
              </a:rPr>
              <a:t>软件进行半定量分析</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矩形 2"/>
          <p:cNvSpPr/>
          <p:nvPr/>
        </p:nvSpPr>
        <p:spPr>
          <a:xfrm>
            <a:off x="1028803" y="1138763"/>
            <a:ext cx="1313180" cy="600164"/>
          </a:xfrm>
          <a:prstGeom prst="rect">
            <a:avLst/>
          </a:prstGeom>
        </p:spPr>
        <p:txBody>
          <a:bodyPr wrap="square">
            <a:spAutoFit/>
          </a:bodyPr>
          <a:lstStyle/>
          <a:p>
            <a:pPr latinLnBrk="1">
              <a:lnSpc>
                <a:spcPct val="150000"/>
              </a:lnSpc>
            </a:pPr>
            <a:r>
              <a:rPr lang="zh-CN" altLang="en-US" sz="2200" b="1" dirty="0">
                <a:latin typeface="Arial" panose="020B0604020202020204" pitchFamily="34" charset="0"/>
                <a:ea typeface="微软雅黑" panose="020B0503020204020204" pitchFamily="34" charset="-122"/>
                <a:cs typeface="Arial" panose="020B0604020202020204" pitchFamily="34" charset="0"/>
              </a:rPr>
              <a:t>统计方法</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837"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sp>
        <p:nvSpPr>
          <p:cNvPr id="1048838" name="Rectangle 1"/>
          <p:cNvSpPr>
            <a:spLocks noChangeArrowheads="1"/>
          </p:cNvSpPr>
          <p:nvPr/>
        </p:nvSpPr>
        <p:spPr bwMode="auto">
          <a:xfrm>
            <a:off x="968020" y="1841476"/>
            <a:ext cx="4921225" cy="4039054"/>
          </a:xfrm>
          <a:prstGeom prst="rect">
            <a:avLst/>
          </a:prstGeom>
        </p:spPr>
        <p:txBody>
          <a:bodyPr wrap="square">
            <a:spAutoFit/>
          </a:bodyPr>
          <a:lstStyle/>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a:t>
            </a:r>
            <a:r>
              <a:rPr lang="en-US" altLang="zh-CN" sz="2000" b="1" dirty="0">
                <a:latin typeface="微软雅黑" panose="020B0503020204020204" pitchFamily="34" charset="-122"/>
                <a:ea typeface="微软雅黑" panose="020B0503020204020204" pitchFamily="34" charset="-122"/>
              </a:rPr>
              <a:t>spss17.0</a:t>
            </a:r>
            <a:r>
              <a:rPr lang="zh-CN" altLang="en-US" sz="2000" b="1" dirty="0">
                <a:latin typeface="微软雅黑" panose="020B0503020204020204" pitchFamily="34" charset="-122"/>
                <a:ea typeface="微软雅黑" panose="020B0503020204020204" pitchFamily="34" charset="-122"/>
              </a:rPr>
              <a:t>统计软件</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实验中所有计量资料的数据以采用均数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标准差表示</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使用独立样本</a:t>
            </a:r>
            <a:r>
              <a:rPr lang="en-US" altLang="zh-CN" sz="2000" b="1" dirty="0">
                <a:latin typeface="微软雅黑" panose="020B0503020204020204" pitchFamily="34" charset="-122"/>
                <a:ea typeface="微软雅黑" panose="020B0503020204020204" pitchFamily="34" charset="-122"/>
              </a:rPr>
              <a:t>t</a:t>
            </a:r>
            <a:r>
              <a:rPr lang="zh-CN" altLang="en-US" sz="2000" b="1" dirty="0">
                <a:latin typeface="微软雅黑" panose="020B0503020204020204" pitchFamily="34" charset="-122"/>
                <a:ea typeface="微软雅黑" panose="020B0503020204020204" pitchFamily="34" charset="-122"/>
              </a:rPr>
              <a:t>检验的统计方法</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α</a:t>
            </a:r>
            <a:r>
              <a:rPr lang="zh-CN" altLang="en-US" sz="2000" b="1" dirty="0">
                <a:latin typeface="微软雅黑" panose="020B0503020204020204" pitchFamily="34" charset="-122"/>
                <a:ea typeface="微软雅黑" panose="020B0503020204020204" pitchFamily="34" charset="-122"/>
              </a:rPr>
              <a:t>取值为</a:t>
            </a:r>
            <a:r>
              <a:rPr lang="en-US" altLang="zh-CN" sz="2000" b="1" dirty="0">
                <a:latin typeface="微软雅黑" panose="020B0503020204020204" pitchFamily="34" charset="-122"/>
                <a:ea typeface="微软雅黑" panose="020B0503020204020204" pitchFamily="34" charset="-122"/>
              </a:rPr>
              <a:t>0.05</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24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把</a:t>
            </a: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值小于</a:t>
            </a:r>
            <a:r>
              <a:rPr lang="en-US" altLang="zh-CN" sz="2000" b="1" dirty="0">
                <a:latin typeface="微软雅黑" panose="020B0503020204020204" pitchFamily="34" charset="-122"/>
                <a:ea typeface="微软雅黑" panose="020B0503020204020204" pitchFamily="34" charset="-122"/>
              </a:rPr>
              <a:t>0.05</a:t>
            </a:r>
            <a:r>
              <a:rPr lang="zh-CN" altLang="en-US" sz="2000" b="1" dirty="0">
                <a:latin typeface="微软雅黑" panose="020B0503020204020204" pitchFamily="34" charset="-122"/>
                <a:ea typeface="微软雅黑" panose="020B0503020204020204" pitchFamily="34" charset="-122"/>
              </a:rPr>
              <a:t>认为代表统计学差异</a:t>
            </a:r>
            <a:endParaRPr lang="zh-CN" altLang="en-US" sz="2000" b="1" dirty="0">
              <a:latin typeface="微软雅黑" panose="020B0503020204020204" pitchFamily="34" charset="-122"/>
              <a:ea typeface="微软雅黑" panose="020B0503020204020204" pitchFamily="34" charset="-122"/>
            </a:endParaRPr>
          </a:p>
        </p:txBody>
      </p:sp>
      <p:pic>
        <p:nvPicPr>
          <p:cNvPr id="2097279" name="图片 5"/>
          <p:cNvPicPr>
            <a:picLocks noChangeAspect="1"/>
          </p:cNvPicPr>
          <p:nvPr/>
        </p:nvPicPr>
        <p:blipFill rotWithShape="1">
          <a:blip r:embed="rId1" cstate="screen"/>
          <a:srcRect/>
          <a:stretch>
            <a:fillRect/>
          </a:stretch>
        </p:blipFill>
        <p:spPr>
          <a:xfrm>
            <a:off x="5940400" y="1321205"/>
            <a:ext cx="5232425" cy="5079596"/>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9"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280" name="图片 5"/>
          <p:cNvPicPr>
            <a:picLocks noChangeAspect="1"/>
          </p:cNvPicPr>
          <p:nvPr/>
        </p:nvPicPr>
        <p:blipFill>
          <a:blip r:embed="rId1"/>
          <a:stretch>
            <a:fillRect/>
          </a:stretch>
        </p:blipFill>
        <p:spPr>
          <a:xfrm>
            <a:off x="8116570" y="433189"/>
            <a:ext cx="3322608" cy="835224"/>
          </a:xfrm>
          <a:prstGeom prst="rect">
            <a:avLst/>
          </a:prstGeom>
        </p:spPr>
      </p:pic>
      <p:sp>
        <p:nvSpPr>
          <p:cNvPr id="1048840"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841"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观 察 指 标</a:t>
            </a:r>
            <a:endParaRPr lang="zh-CN" altLang="en-US" dirty="0"/>
          </a:p>
        </p:txBody>
      </p:sp>
      <p:sp>
        <p:nvSpPr>
          <p:cNvPr id="1048842" name="文本框 99"/>
          <p:cNvSpPr txBox="1"/>
          <p:nvPr/>
        </p:nvSpPr>
        <p:spPr>
          <a:xfrm>
            <a:off x="8827770" y="3893820"/>
            <a:ext cx="1256030"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结 果讨 论</a:t>
            </a:r>
            <a:endParaRPr lang="zh-CN" altLang="en-US" dirty="0">
              <a:solidFill>
                <a:schemeClr val="bg1"/>
              </a:solidFill>
            </a:endParaRPr>
          </a:p>
        </p:txBody>
      </p:sp>
      <p:sp>
        <p:nvSpPr>
          <p:cNvPr id="1048843"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844"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C</a:t>
            </a:r>
            <a:endParaRPr lang="zh-CN" altLang="en-US" dirty="0">
              <a:sym typeface="+mn-lt"/>
            </a:endParaRPr>
          </a:p>
        </p:txBody>
      </p:sp>
      <p:sp>
        <p:nvSpPr>
          <p:cNvPr id="1048845" name="TextBox 1"/>
          <p:cNvSpPr txBox="1"/>
          <p:nvPr/>
        </p:nvSpPr>
        <p:spPr>
          <a:xfrm>
            <a:off x="8643763"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D</a:t>
            </a:r>
            <a:endParaRPr lang="zh-CN" altLang="en-US" dirty="0">
              <a:solidFill>
                <a:schemeClr val="bg1"/>
              </a:solidFill>
              <a:sym typeface="+mn-lt"/>
            </a:endParaRPr>
          </a:p>
        </p:txBody>
      </p:sp>
      <p:sp>
        <p:nvSpPr>
          <p:cNvPr id="1048846"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实验路线</a:t>
            </a:r>
            <a:endParaRPr lang="zh-CN" altLang="en-US" dirty="0"/>
          </a:p>
        </p:txBody>
      </p:sp>
      <p:sp>
        <p:nvSpPr>
          <p:cNvPr id="1048847"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2"/>
          <p:cNvGrpSpPr/>
          <p:nvPr/>
        </p:nvGrpSpPr>
        <p:grpSpPr>
          <a:xfrm>
            <a:off x="1491357" y="1854836"/>
            <a:ext cx="9285353" cy="2493645"/>
            <a:chOff x="111" y="2208"/>
            <a:chExt cx="14134" cy="3660"/>
          </a:xfrm>
        </p:grpSpPr>
        <p:pic>
          <p:nvPicPr>
            <p:cNvPr id="2097281" name="图片 1" descr="se039"/>
            <p:cNvPicPr>
              <a:picLocks noChangeAspect="1"/>
            </p:cNvPicPr>
            <p:nvPr/>
          </p:nvPicPr>
          <p:blipFill>
            <a:blip r:embed="rId1" cstate="screen"/>
            <a:stretch>
              <a:fillRect/>
            </a:stretch>
          </p:blipFill>
          <p:spPr>
            <a:xfrm>
              <a:off x="111" y="2208"/>
              <a:ext cx="3840" cy="3660"/>
            </a:xfrm>
            <a:prstGeom prst="rect">
              <a:avLst/>
            </a:prstGeom>
          </p:spPr>
        </p:pic>
        <p:pic>
          <p:nvPicPr>
            <p:cNvPr id="2097282" name="图片 4" descr="3-20"/>
            <p:cNvPicPr>
              <a:picLocks noChangeAspect="1"/>
            </p:cNvPicPr>
            <p:nvPr/>
          </p:nvPicPr>
          <p:blipFill>
            <a:blip r:embed="rId2" cstate="screen"/>
            <a:stretch>
              <a:fillRect/>
            </a:stretch>
          </p:blipFill>
          <p:spPr>
            <a:xfrm>
              <a:off x="5152" y="2211"/>
              <a:ext cx="4096" cy="3657"/>
            </a:xfrm>
            <a:prstGeom prst="rect">
              <a:avLst/>
            </a:prstGeom>
            <a:solidFill>
              <a:schemeClr val="lt1"/>
            </a:solidFill>
          </p:spPr>
        </p:pic>
        <p:pic>
          <p:nvPicPr>
            <p:cNvPr id="2097283" name="图片 28" descr="20160330_193819"/>
            <p:cNvPicPr>
              <a:picLocks noChangeAspect="1"/>
            </p:cNvPicPr>
            <p:nvPr/>
          </p:nvPicPr>
          <p:blipFill>
            <a:blip r:embed="rId3" cstate="screen"/>
            <a:stretch>
              <a:fillRect/>
            </a:stretch>
          </p:blipFill>
          <p:spPr>
            <a:xfrm>
              <a:off x="10449" y="2215"/>
              <a:ext cx="3796" cy="3648"/>
            </a:xfrm>
            <a:prstGeom prst="rect">
              <a:avLst/>
            </a:prstGeom>
          </p:spPr>
        </p:pic>
        <p:sp>
          <p:nvSpPr>
            <p:cNvPr id="1048848" name="文本框 1073743875"/>
            <p:cNvSpPr txBox="1"/>
            <p:nvPr/>
          </p:nvSpPr>
          <p:spPr>
            <a:xfrm>
              <a:off x="307" y="2299"/>
              <a:ext cx="398" cy="678"/>
            </a:xfrm>
            <a:prstGeom prst="rect">
              <a:avLst/>
            </a:prstGeom>
            <a:noFill/>
            <a:ln w="9525">
              <a:noFill/>
            </a:ln>
          </p:spPr>
          <p:txBody>
            <a:bodyPr/>
            <a:lstStyle/>
            <a:p>
              <a:r>
                <a:rPr lang="zh-CN" altLang="en-US">
                  <a:solidFill>
                    <a:srgbClr val="FF0000"/>
                  </a:solidFill>
                </a:rPr>
                <a:t>A</a:t>
              </a:r>
              <a:r>
                <a:rPr lang="zh-CN" altLang="en-US"/>
                <a:t>CAac</a:t>
              </a:r>
              <a:endParaRPr lang="zh-CN" altLang="en-US"/>
            </a:p>
            <a:p>
              <a:endParaRPr lang="zh-CN" altLang="en-US"/>
            </a:p>
          </p:txBody>
        </p:sp>
        <p:sp>
          <p:nvSpPr>
            <p:cNvPr id="1048849" name="文本框 1073743874"/>
            <p:cNvSpPr txBox="1"/>
            <p:nvPr/>
          </p:nvSpPr>
          <p:spPr>
            <a:xfrm>
              <a:off x="5337" y="2299"/>
              <a:ext cx="398" cy="678"/>
            </a:xfrm>
            <a:prstGeom prst="rect">
              <a:avLst/>
            </a:prstGeom>
            <a:noFill/>
            <a:ln w="9525">
              <a:noFill/>
            </a:ln>
          </p:spPr>
          <p:txBody>
            <a:bodyPr/>
            <a:lstStyle/>
            <a:p>
              <a:r>
                <a:rPr lang="zh-CN" altLang="en-US">
                  <a:solidFill>
                    <a:srgbClr val="FF0000"/>
                  </a:solidFill>
                </a:rPr>
                <a:t>B</a:t>
              </a:r>
              <a:endParaRPr lang="zh-CN" altLang="en-US"/>
            </a:p>
            <a:p>
              <a:endParaRPr lang="zh-CN" altLang="en-US"/>
            </a:p>
          </p:txBody>
        </p:sp>
        <p:sp>
          <p:nvSpPr>
            <p:cNvPr id="1048850" name="文本框 1073743876"/>
            <p:cNvSpPr txBox="1"/>
            <p:nvPr/>
          </p:nvSpPr>
          <p:spPr>
            <a:xfrm>
              <a:off x="10449" y="2299"/>
              <a:ext cx="398" cy="678"/>
            </a:xfrm>
            <a:prstGeom prst="rect">
              <a:avLst/>
            </a:prstGeom>
            <a:noFill/>
            <a:ln w="9525">
              <a:noFill/>
            </a:ln>
          </p:spPr>
          <p:txBody>
            <a:bodyPr/>
            <a:lstStyle/>
            <a:p>
              <a:r>
                <a:rPr lang="zh-CN" altLang="en-US" dirty="0">
                  <a:solidFill>
                    <a:srgbClr val="FF0000"/>
                  </a:solidFill>
                </a:rPr>
                <a:t>C</a:t>
              </a:r>
              <a:endParaRPr lang="zh-CN" altLang="en-US" dirty="0"/>
            </a:p>
            <a:p>
              <a:endParaRPr lang="zh-CN" altLang="en-US" dirty="0"/>
            </a:p>
          </p:txBody>
        </p:sp>
      </p:grpSp>
      <p:sp>
        <p:nvSpPr>
          <p:cNvPr id="1048851" name="文本框 4"/>
          <p:cNvSpPr txBox="1"/>
          <p:nvPr/>
        </p:nvSpPr>
        <p:spPr>
          <a:xfrm>
            <a:off x="4295775" y="4479926"/>
            <a:ext cx="3483882" cy="1754326"/>
          </a:xfrm>
          <a:prstGeom prst="rect">
            <a:avLst/>
          </a:prstGeom>
          <a:noFill/>
          <a:ln w="9525">
            <a:noFill/>
          </a:ln>
        </p:spPr>
        <p:txBody>
          <a:bodyPr wrap="square">
            <a:spAutoFit/>
          </a:bodyPr>
          <a:lstStyle/>
          <a:p>
            <a:pPr algn="ctr"/>
            <a:r>
              <a:rPr lang="en-US" altLang="zh-CN" dirty="0">
                <a:latin typeface="微软雅黑" panose="020B0503020204020204" pitchFamily="34" charset="-122"/>
                <a:ea typeface="微软雅黑" panose="020B0503020204020204" pitchFamily="34" charset="-122"/>
                <a:cs typeface="宋体" panose="02010600030101010101" pitchFamily="2" charset="-122"/>
              </a:rPr>
              <a:t>B </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ctr"/>
            <a:r>
              <a:rPr lang="zh-CN" altLang="en-US" dirty="0">
                <a:latin typeface="微软雅黑" panose="020B0503020204020204" pitchFamily="34" charset="-122"/>
                <a:ea typeface="微软雅黑" panose="020B0503020204020204" pitchFamily="34" charset="-122"/>
                <a:cs typeface="宋体" panose="02010600030101010101" pitchFamily="2" charset="-122"/>
              </a:rPr>
              <a:t>肝内肿瘤细胞呈团片状及巢状浸润性分布</a:t>
            </a:r>
            <a:r>
              <a:rPr lang="en-US" altLang="zh-CN" dirty="0">
                <a:latin typeface="微软雅黑" panose="020B0503020204020204" pitchFamily="34" charset="-122"/>
                <a:ea typeface="微软雅黑" panose="020B0503020204020204" pitchFamily="34" charset="-122"/>
                <a:cs typeface="宋体" panose="02010600030101010101" pitchFamily="2" charset="-122"/>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与肝实质分界不清</a:t>
            </a:r>
            <a:r>
              <a:rPr lang="en-US" altLang="zh-CN" dirty="0">
                <a:latin typeface="微软雅黑" panose="020B0503020204020204" pitchFamily="34" charset="-122"/>
                <a:ea typeface="微软雅黑" panose="020B0503020204020204" pitchFamily="34" charset="-122"/>
                <a:cs typeface="Calibri" panose="020F0502020204030204" charset="0"/>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结缔组织较少</a:t>
            </a:r>
            <a:r>
              <a:rPr lang="en-US" altLang="zh-CN" dirty="0">
                <a:latin typeface="微软雅黑" panose="020B0503020204020204" pitchFamily="34" charset="-122"/>
                <a:ea typeface="微软雅黑" panose="020B0503020204020204" pitchFamily="34" charset="-122"/>
                <a:cs typeface="Calibri" panose="020F0502020204030204" charset="0"/>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癌巢边缘分布着被浸润的肝索结构</a:t>
            </a:r>
            <a:r>
              <a:rPr lang="en-US" altLang="zh-CN" dirty="0">
                <a:latin typeface="微软雅黑" panose="020B0503020204020204" pitchFamily="34" charset="-122"/>
                <a:ea typeface="微软雅黑" panose="020B0503020204020204" pitchFamily="34" charset="-122"/>
                <a:cs typeface="Calibri" panose="020F0502020204030204" charset="0"/>
              </a:rPr>
              <a:t>,</a:t>
            </a:r>
            <a:r>
              <a:rPr lang="zh-CN" altLang="en-US" dirty="0">
                <a:latin typeface="微软雅黑" panose="020B0503020204020204" pitchFamily="34" charset="-122"/>
                <a:ea typeface="微软雅黑" panose="020B0503020204020204" pitchFamily="34" charset="-122"/>
                <a:cs typeface="宋体" panose="02010600030101010101" pitchFamily="2" charset="-122"/>
              </a:rPr>
              <a:t>癌巢间可见丰富的微血管和纤维间隔  </a:t>
            </a:r>
            <a:endParaRPr lang="zh-CN" altLang="en-US" dirty="0">
              <a:latin typeface="微软雅黑" panose="020B0503020204020204" pitchFamily="34" charset="-122"/>
              <a:ea typeface="微软雅黑" panose="020B0503020204020204" pitchFamily="34" charset="-122"/>
            </a:endParaRPr>
          </a:p>
        </p:txBody>
      </p:sp>
      <p:sp>
        <p:nvSpPr>
          <p:cNvPr id="1048852" name="文本框 5"/>
          <p:cNvSpPr txBox="1"/>
          <p:nvPr/>
        </p:nvSpPr>
        <p:spPr>
          <a:xfrm>
            <a:off x="1022711" y="1130661"/>
            <a:ext cx="7244715" cy="600164"/>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1</a:t>
            </a:r>
            <a:r>
              <a:rPr lang="zh-CN" altLang="en-US" dirty="0"/>
              <a:t>  兔</a:t>
            </a:r>
            <a:r>
              <a:rPr lang="en-US" altLang="zh-CN" dirty="0"/>
              <a:t>VX2</a:t>
            </a:r>
            <a:r>
              <a:rPr lang="zh-CN" altLang="en-US" dirty="0"/>
              <a:t>肿瘤模型的建立</a:t>
            </a:r>
            <a:endParaRPr lang="zh-CN" altLang="en-US" dirty="0"/>
          </a:p>
        </p:txBody>
      </p:sp>
      <p:sp>
        <p:nvSpPr>
          <p:cNvPr id="1048853"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854" name="矩形 6"/>
          <p:cNvSpPr/>
          <p:nvPr/>
        </p:nvSpPr>
        <p:spPr>
          <a:xfrm>
            <a:off x="811893" y="4479926"/>
            <a:ext cx="3483882" cy="1200329"/>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cs typeface="宋体" panose="02010600030101010101" pitchFamily="2" charset="-122"/>
              </a:rPr>
              <a:t>A </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ctr"/>
            <a:r>
              <a:rPr lang="en-US" altLang="zh-CN" dirty="0">
                <a:latin typeface="微软雅黑" panose="020B0503020204020204" pitchFamily="34" charset="-122"/>
                <a:ea typeface="微软雅黑" panose="020B0503020204020204" pitchFamily="34" charset="-122"/>
                <a:cs typeface="宋体" panose="02010600030101010101" pitchFamily="2" charset="-122"/>
              </a:rPr>
              <a:t>MR DWI</a:t>
            </a:r>
            <a:r>
              <a:rPr lang="zh-CN" altLang="en-US" dirty="0">
                <a:latin typeface="微软雅黑" panose="020B0503020204020204" pitchFamily="34" charset="-122"/>
                <a:ea typeface="微软雅黑" panose="020B0503020204020204" pitchFamily="34" charset="-122"/>
                <a:cs typeface="宋体" panose="02010600030101010101" pitchFamily="2" charset="-122"/>
              </a:rPr>
              <a:t>图像上肝左叶可见</a:t>
            </a:r>
            <a:r>
              <a:rPr lang="en-US" altLang="zh-CN" dirty="0">
                <a:latin typeface="微软雅黑" panose="020B0503020204020204" pitchFamily="34" charset="-122"/>
                <a:ea typeface="微软雅黑" panose="020B0503020204020204" pitchFamily="34" charset="-122"/>
                <a:cs typeface="Calibri" panose="020F0502020204030204" charset="0"/>
              </a:rPr>
              <a:t>1.2cm</a:t>
            </a:r>
            <a:r>
              <a:rPr lang="zh-CN" altLang="en-US" dirty="0">
                <a:latin typeface="微软雅黑" panose="020B0503020204020204" pitchFamily="34" charset="-122"/>
                <a:ea typeface="微软雅黑" panose="020B0503020204020204" pitchFamily="34" charset="-122"/>
                <a:cs typeface="宋体" panose="02010600030101010101" pitchFamily="2" charset="-122"/>
              </a:rPr>
              <a:t>的受限高信号区，为肿瘤（红箭头所示）</a:t>
            </a:r>
            <a:endParaRPr lang="zh-CN" altLang="en-US" dirty="0">
              <a:latin typeface="微软雅黑" panose="020B0503020204020204" pitchFamily="34" charset="-122"/>
              <a:ea typeface="微软雅黑" panose="020B0503020204020204" pitchFamily="34" charset="-122"/>
            </a:endParaRPr>
          </a:p>
        </p:txBody>
      </p:sp>
      <p:sp>
        <p:nvSpPr>
          <p:cNvPr id="1048855" name="矩形 7"/>
          <p:cNvSpPr/>
          <p:nvPr/>
        </p:nvSpPr>
        <p:spPr>
          <a:xfrm>
            <a:off x="7910287" y="4479926"/>
            <a:ext cx="3140528" cy="923330"/>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cs typeface="宋体" panose="02010600030101010101" pitchFamily="2" charset="-122"/>
              </a:rPr>
              <a:t>C</a:t>
            </a: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pPr algn="ctr"/>
            <a:r>
              <a:rPr lang="en-US" altLang="zh-CN" dirty="0">
                <a:latin typeface="微软雅黑" panose="020B0503020204020204" pitchFamily="34" charset="-122"/>
                <a:ea typeface="微软雅黑" panose="020B0503020204020204" pitchFamily="34" charset="-122"/>
                <a:cs typeface="宋体" panose="02010600030101010101" pitchFamily="2" charset="-122"/>
              </a:rPr>
              <a:t> </a:t>
            </a:r>
            <a:r>
              <a:rPr lang="zh-CN" altLang="en-US" dirty="0">
                <a:latin typeface="微软雅黑" panose="020B0503020204020204" pitchFamily="34" charset="-122"/>
                <a:ea typeface="微软雅黑" panose="020B0503020204020204" pitchFamily="34" charset="-122"/>
                <a:cs typeface="宋体" panose="02010600030101010101" pitchFamily="2" charset="-122"/>
              </a:rPr>
              <a:t>肿瘤在大体解剖上呈白色鱼肉样，大小直径在</a:t>
            </a:r>
            <a:r>
              <a:rPr lang="en-US" altLang="zh-CN" dirty="0">
                <a:latin typeface="微软雅黑" panose="020B0503020204020204" pitchFamily="34" charset="-122"/>
                <a:ea typeface="微软雅黑" panose="020B0503020204020204" pitchFamily="34" charset="-122"/>
                <a:cs typeface="宋体" panose="02010600030101010101" pitchFamily="2" charset="-122"/>
              </a:rPr>
              <a:t>1.2cm</a:t>
            </a:r>
            <a:endParaRPr lang="zh-CN" altLang="en-US" dirty="0">
              <a:latin typeface="微软雅黑" panose="020B0503020204020204" pitchFamily="34" charset="-122"/>
              <a:ea typeface="微软雅黑" panose="020B0503020204020204" pitchFamily="34" charset="-122"/>
            </a:endParaRPr>
          </a:p>
        </p:txBody>
      </p:sp>
      <p:cxnSp>
        <p:nvCxnSpPr>
          <p:cNvPr id="3145785" name="直接箭头连接符 8"/>
          <p:cNvCxnSpPr/>
          <p:nvPr/>
        </p:nvCxnSpPr>
        <p:spPr>
          <a:xfrm flipV="1">
            <a:off x="2042160" y="3223260"/>
            <a:ext cx="167640" cy="4114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6" name="文本框 107"/>
          <p:cNvSpPr txBox="1"/>
          <p:nvPr/>
        </p:nvSpPr>
        <p:spPr>
          <a:xfrm>
            <a:off x="1023109" y="1136245"/>
            <a:ext cx="9178925" cy="600164"/>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2  mPEG-PLGA@ZrO</a:t>
            </a:r>
            <a:r>
              <a:rPr lang="en-US" altLang="zh-CN" baseline="-25000" dirty="0"/>
              <a:t>2</a:t>
            </a:r>
            <a:r>
              <a:rPr lang="en-US" altLang="zh-CN" dirty="0"/>
              <a:t>@(DOX+ILS)</a:t>
            </a:r>
            <a:r>
              <a:rPr lang="zh-CN" altLang="en-US" dirty="0"/>
              <a:t>多功能微球的血管栓塞效果</a:t>
            </a:r>
            <a:endParaRPr lang="zh-CN" altLang="en-US" dirty="0"/>
          </a:p>
        </p:txBody>
      </p:sp>
      <p:pic>
        <p:nvPicPr>
          <p:cNvPr id="2097284" name="图片 4" descr="C:\Users\Administrator\Desktop\fig6\fig4 1.jpg"/>
          <p:cNvPicPr>
            <a:picLocks noChangeAspect="1" noChangeArrowheads="1"/>
          </p:cNvPicPr>
          <p:nvPr/>
        </p:nvPicPr>
        <p:blipFill rotWithShape="1">
          <a:blip r:embed="rId1" cstate="screen"/>
          <a:srcRect/>
          <a:stretch>
            <a:fillRect/>
          </a:stretch>
        </p:blipFill>
        <p:spPr>
          <a:xfrm>
            <a:off x="1023110" y="2114058"/>
            <a:ext cx="2300662" cy="1938993"/>
          </a:xfrm>
          <a:prstGeom prst="rect">
            <a:avLst/>
          </a:prstGeom>
          <a:noFill/>
          <a:ln w="9525">
            <a:noFill/>
            <a:miter lim="800000"/>
            <a:headEnd/>
            <a:tailEnd/>
          </a:ln>
        </p:spPr>
      </p:pic>
      <p:sp>
        <p:nvSpPr>
          <p:cNvPr id="1048857" name="文本框 1"/>
          <p:cNvSpPr txBox="1"/>
          <p:nvPr/>
        </p:nvSpPr>
        <p:spPr>
          <a:xfrm>
            <a:off x="1023109" y="4234236"/>
            <a:ext cx="10186229" cy="2419124"/>
          </a:xfrm>
          <a:prstGeom prst="rect">
            <a:avLst/>
          </a:prstGeom>
          <a:noFill/>
          <a:ln w="9525">
            <a:noFill/>
            <a:miter lim="800000"/>
          </a:ln>
          <a:effectLst/>
        </p:spPr>
        <p:txBody>
          <a:bodyPr vert="horz" wrap="square" lIns="91440" tIns="45720" rIns="91440" bIns="45720" numCol="1" anchor="ctr" anchorCtr="0" compatLnSpc="1">
            <a:spAutoFit/>
          </a:bodyPr>
          <a:lstStyle>
            <a:defPPr>
              <a:defRPr lang="zh-CN"/>
            </a:defPPr>
            <a:lvl1pPr indent="152400">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pPr>
              <a:lnSpc>
                <a:spcPct val="120000"/>
              </a:lnSpc>
            </a:pPr>
            <a:r>
              <a:rPr lang="zh-CN" altLang="en-US" sz="1800" dirty="0"/>
              <a:t>经肝固有动脉造影，</a:t>
            </a:r>
            <a:r>
              <a:rPr lang="en-US" altLang="zh-CN" sz="1800" dirty="0"/>
              <a:t>DSA</a:t>
            </a:r>
            <a:r>
              <a:rPr lang="zh-CN" altLang="en-US" sz="1800" dirty="0"/>
              <a:t>可见肝左右动脉及其分支。</a:t>
            </a:r>
            <a:endParaRPr lang="en-US" altLang="zh-CN" sz="1800" dirty="0"/>
          </a:p>
          <a:p>
            <a:pPr>
              <a:lnSpc>
                <a:spcPct val="120000"/>
              </a:lnSpc>
            </a:pPr>
            <a:r>
              <a:rPr lang="en-US" altLang="zh-CN" sz="1800" dirty="0"/>
              <a:t>B</a:t>
            </a:r>
            <a:r>
              <a:rPr lang="zh-CN" altLang="en-US" sz="1800" dirty="0"/>
              <a:t>：经肝固有动脉注入一定量的</a:t>
            </a:r>
            <a:r>
              <a:rPr lang="en-US" altLang="zh-CN" sz="1800" dirty="0"/>
              <a:t>mPEG-PLGA@ZrO</a:t>
            </a:r>
            <a:r>
              <a:rPr lang="en-US" altLang="zh-CN" sz="1800" baseline="-25000" dirty="0"/>
              <a:t>2</a:t>
            </a:r>
            <a:r>
              <a:rPr lang="en-US" altLang="zh-CN" sz="1800" dirty="0"/>
              <a:t>@(DOX+ILS)</a:t>
            </a:r>
            <a:r>
              <a:rPr lang="zh-CN" altLang="en-US" sz="1800" dirty="0"/>
              <a:t>多功能微球后再次造影，</a:t>
            </a:r>
            <a:r>
              <a:rPr lang="en-US" altLang="zh-CN" sz="1800" dirty="0"/>
              <a:t>DSA</a:t>
            </a:r>
            <a:r>
              <a:rPr lang="zh-CN" altLang="en-US" sz="1800" dirty="0"/>
              <a:t>未见肝左右动脉显示。</a:t>
            </a:r>
            <a:endParaRPr lang="en-US" altLang="zh-CN" sz="1800" dirty="0"/>
          </a:p>
          <a:p>
            <a:pPr>
              <a:lnSpc>
                <a:spcPct val="120000"/>
              </a:lnSpc>
            </a:pPr>
            <a:r>
              <a:rPr lang="en-US" altLang="zh-CN" sz="1800" dirty="0"/>
              <a:t>C-D:DSA</a:t>
            </a:r>
            <a:r>
              <a:rPr lang="zh-CN" altLang="en-US" sz="1800" dirty="0"/>
              <a:t>可见肝左中叶及肝右叶肿瘤染色</a:t>
            </a:r>
            <a:r>
              <a:rPr lang="en-US" altLang="zh-CN" sz="1800" dirty="0"/>
              <a:t>(</a:t>
            </a:r>
            <a:r>
              <a:rPr lang="zh-CN" altLang="en-US" sz="1800" dirty="0"/>
              <a:t>绿色箭头），并可见多发的肿瘤血管（红色箭头），</a:t>
            </a:r>
            <a:r>
              <a:rPr lang="en-US" altLang="zh-CN" sz="1800" dirty="0"/>
              <a:t>mPEG-PLGA@ZrO</a:t>
            </a:r>
            <a:r>
              <a:rPr lang="en-US" altLang="zh-CN" sz="1800" baseline="-25000" dirty="0"/>
              <a:t>2</a:t>
            </a:r>
            <a:r>
              <a:rPr lang="en-US" altLang="zh-CN" sz="1800" dirty="0"/>
              <a:t>@(DOX+ILS)</a:t>
            </a:r>
            <a:r>
              <a:rPr lang="zh-CN" altLang="en-US" sz="1800" dirty="0"/>
              <a:t>多功能微球经微导管超选择肿瘤血管进行栓塞，由于胃返动脉出现返流（黄色箭头），停止向肿瘤血管内注入</a:t>
            </a:r>
            <a:r>
              <a:rPr lang="en-US" altLang="zh-CN" sz="1800" dirty="0"/>
              <a:t>mPEG-PLGA@ZrO</a:t>
            </a:r>
            <a:r>
              <a:rPr lang="en-US" altLang="zh-CN" sz="1800" baseline="-25000" dirty="0"/>
              <a:t>2</a:t>
            </a:r>
            <a:r>
              <a:rPr lang="en-US" altLang="zh-CN" sz="1800" dirty="0"/>
              <a:t>@(DOX+ILS)</a:t>
            </a:r>
            <a:r>
              <a:rPr lang="zh-CN" altLang="en-US" sz="1800" dirty="0"/>
              <a:t>多功能微球，再次造影可见肿瘤染色加深，部分肿瘤血管消失</a:t>
            </a:r>
            <a:endParaRPr lang="zh-CN" altLang="en-US" sz="1800" dirty="0"/>
          </a:p>
        </p:txBody>
      </p:sp>
      <p:sp>
        <p:nvSpPr>
          <p:cNvPr id="1048858"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pic>
        <p:nvPicPr>
          <p:cNvPr id="2097285" name="图片 4" descr="C:\Users\Administrator\Desktop\fig6\fig4 1.jpg"/>
          <p:cNvPicPr>
            <a:picLocks noChangeAspect="1" noChangeArrowheads="1"/>
          </p:cNvPicPr>
          <p:nvPr/>
        </p:nvPicPr>
        <p:blipFill rotWithShape="1">
          <a:blip r:embed="rId2" cstate="screen"/>
          <a:srcRect/>
          <a:stretch>
            <a:fillRect/>
          </a:stretch>
        </p:blipFill>
        <p:spPr>
          <a:xfrm>
            <a:off x="3657315" y="1977585"/>
            <a:ext cx="2300799" cy="2008741"/>
          </a:xfrm>
          <a:prstGeom prst="rect">
            <a:avLst/>
          </a:prstGeom>
          <a:noFill/>
          <a:ln w="9525">
            <a:noFill/>
            <a:miter lim="800000"/>
            <a:headEnd/>
            <a:tailEnd/>
          </a:ln>
        </p:spPr>
      </p:pic>
      <p:pic>
        <p:nvPicPr>
          <p:cNvPr id="2097286" name="图片 4" descr="C:\Users\Administrator\Desktop\fig6\fig4 1.jpg"/>
          <p:cNvPicPr>
            <a:picLocks noChangeAspect="1" noChangeArrowheads="1"/>
          </p:cNvPicPr>
          <p:nvPr/>
        </p:nvPicPr>
        <p:blipFill rotWithShape="1">
          <a:blip r:embed="rId3" cstate="screen"/>
          <a:srcRect/>
          <a:stretch>
            <a:fillRect/>
          </a:stretch>
        </p:blipFill>
        <p:spPr>
          <a:xfrm>
            <a:off x="9056914" y="1983432"/>
            <a:ext cx="2372529" cy="2008741"/>
          </a:xfrm>
          <a:prstGeom prst="rect">
            <a:avLst/>
          </a:prstGeom>
          <a:noFill/>
          <a:ln w="9525">
            <a:noFill/>
            <a:miter lim="800000"/>
            <a:headEnd/>
            <a:tailEnd/>
          </a:ln>
        </p:spPr>
      </p:pic>
      <p:pic>
        <p:nvPicPr>
          <p:cNvPr id="2097287" name="图片 4" descr="C:\Users\Administrator\Desktop\fig6\fig4 1.jpg"/>
          <p:cNvPicPr>
            <a:picLocks noChangeAspect="1" noChangeArrowheads="1"/>
          </p:cNvPicPr>
          <p:nvPr/>
        </p:nvPicPr>
        <p:blipFill rotWithShape="1">
          <a:blip r:embed="rId4" cstate="screen"/>
          <a:srcRect/>
          <a:stretch>
            <a:fillRect/>
          </a:stretch>
        </p:blipFill>
        <p:spPr>
          <a:xfrm>
            <a:off x="6321250" y="2114058"/>
            <a:ext cx="2372528" cy="1932603"/>
          </a:xfrm>
          <a:prstGeom prst="rect">
            <a:avLst/>
          </a:prstGeom>
          <a:noFill/>
          <a:ln w="9525">
            <a:noFill/>
            <a:miter lim="800000"/>
            <a:headEnd/>
            <a:tailEnd/>
          </a:ln>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88" name="图片 10" descr="J:\放射学习题集\图片\CT磁共振图片\CT\mmexport1466705484478.jpg"/>
          <p:cNvPicPr>
            <a:picLocks noChangeAspect="1" noChangeArrowheads="1"/>
          </p:cNvPicPr>
          <p:nvPr/>
        </p:nvPicPr>
        <p:blipFill>
          <a:blip r:embed="rId1"/>
          <a:srcRect/>
          <a:stretch>
            <a:fillRect/>
          </a:stretch>
        </p:blipFill>
        <p:spPr>
          <a:xfrm>
            <a:off x="1066651" y="1773872"/>
            <a:ext cx="4276090" cy="3891915"/>
          </a:xfrm>
          <a:prstGeom prst="rect">
            <a:avLst/>
          </a:prstGeom>
          <a:noFill/>
          <a:ln w="9525">
            <a:noFill/>
            <a:miter lim="800000"/>
            <a:headEnd/>
            <a:tailEnd/>
          </a:ln>
        </p:spPr>
      </p:pic>
      <p:pic>
        <p:nvPicPr>
          <p:cNvPr id="2097289" name="图片 9" descr="J:\放射学习题集\图片\CT磁共振图片\CT\20160623_182606.jpg"/>
          <p:cNvPicPr>
            <a:picLocks noChangeAspect="1" noChangeArrowheads="1"/>
          </p:cNvPicPr>
          <p:nvPr/>
        </p:nvPicPr>
        <p:blipFill>
          <a:blip r:embed="rId2" cstate="print"/>
          <a:srcRect/>
          <a:stretch>
            <a:fillRect/>
          </a:stretch>
        </p:blipFill>
        <p:spPr>
          <a:xfrm>
            <a:off x="7036437" y="1773872"/>
            <a:ext cx="4119245" cy="3909695"/>
          </a:xfrm>
          <a:prstGeom prst="rect">
            <a:avLst/>
          </a:prstGeom>
          <a:noFill/>
          <a:ln w="9525">
            <a:noFill/>
            <a:miter lim="800000"/>
            <a:headEnd/>
            <a:tailEnd/>
          </a:ln>
        </p:spPr>
      </p:pic>
      <p:sp>
        <p:nvSpPr>
          <p:cNvPr id="1048859" name="文本框 107"/>
          <p:cNvSpPr txBox="1"/>
          <p:nvPr/>
        </p:nvSpPr>
        <p:spPr>
          <a:xfrm>
            <a:off x="1011598" y="1133224"/>
            <a:ext cx="6157595" cy="600164"/>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3   </a:t>
            </a:r>
            <a:r>
              <a:rPr lang="zh-CN" altLang="en-US" dirty="0"/>
              <a:t>栓塞术后</a:t>
            </a:r>
            <a:r>
              <a:rPr lang="en-US" altLang="zh-CN" dirty="0"/>
              <a:t>24</a:t>
            </a:r>
            <a:r>
              <a:rPr lang="zh-CN" altLang="en-US" dirty="0"/>
              <a:t>小时后的</a:t>
            </a:r>
            <a:r>
              <a:rPr lang="en-US" altLang="zh-CN" dirty="0"/>
              <a:t>CT</a:t>
            </a:r>
            <a:r>
              <a:rPr lang="zh-CN" altLang="en-US" dirty="0"/>
              <a:t>轴扫图像</a:t>
            </a:r>
            <a:endParaRPr lang="zh-CN" altLang="en-US" dirty="0"/>
          </a:p>
        </p:txBody>
      </p:sp>
      <p:sp>
        <p:nvSpPr>
          <p:cNvPr id="1048860" name="文本框 1073743908"/>
          <p:cNvSpPr txBox="1"/>
          <p:nvPr/>
        </p:nvSpPr>
        <p:spPr>
          <a:xfrm>
            <a:off x="1157421" y="1819138"/>
            <a:ext cx="252730" cy="430530"/>
          </a:xfrm>
          <a:prstGeom prst="rect">
            <a:avLst/>
          </a:prstGeom>
          <a:noFill/>
          <a:ln w="9525">
            <a:noFill/>
          </a:ln>
        </p:spPr>
        <p:txBody>
          <a:bodyPr/>
          <a:lstStyle/>
          <a:p>
            <a:r>
              <a:rPr lang="en-US" altLang="zh-CN" dirty="0">
                <a:solidFill>
                  <a:srgbClr val="FF0000"/>
                </a:solidFill>
              </a:rPr>
              <a:t>A</a:t>
            </a:r>
            <a:r>
              <a:rPr lang="zh-CN" altLang="en-US" dirty="0"/>
              <a:t>ac</a:t>
            </a:r>
            <a:endParaRPr lang="zh-CN" altLang="en-US" dirty="0"/>
          </a:p>
          <a:p>
            <a:endParaRPr lang="zh-CN" altLang="en-US" dirty="0"/>
          </a:p>
        </p:txBody>
      </p:sp>
      <p:sp>
        <p:nvSpPr>
          <p:cNvPr id="1048861" name="文本框 1"/>
          <p:cNvSpPr txBox="1"/>
          <p:nvPr/>
        </p:nvSpPr>
        <p:spPr>
          <a:xfrm>
            <a:off x="7169193" y="1819138"/>
            <a:ext cx="252730" cy="430530"/>
          </a:xfrm>
          <a:prstGeom prst="rect">
            <a:avLst/>
          </a:prstGeom>
          <a:noFill/>
          <a:ln w="9525">
            <a:noFill/>
          </a:ln>
        </p:spPr>
        <p:txBody>
          <a:bodyPr/>
          <a:lstStyle/>
          <a:p>
            <a:r>
              <a:rPr lang="en-US" altLang="zh-CN">
                <a:solidFill>
                  <a:srgbClr val="FF0000"/>
                </a:solidFill>
              </a:rPr>
              <a:t>B</a:t>
            </a:r>
            <a:endParaRPr lang="zh-CN" altLang="en-US"/>
          </a:p>
          <a:p>
            <a:endParaRPr lang="zh-CN" altLang="en-US"/>
          </a:p>
        </p:txBody>
      </p:sp>
      <p:sp>
        <p:nvSpPr>
          <p:cNvPr id="1048862" name="文本框 2"/>
          <p:cNvSpPr txBox="1"/>
          <p:nvPr/>
        </p:nvSpPr>
        <p:spPr>
          <a:xfrm>
            <a:off x="1066651" y="5670494"/>
            <a:ext cx="4276090" cy="499624"/>
          </a:xfrm>
          <a:prstGeom prst="rect">
            <a:avLst/>
          </a:prstGeom>
          <a:noFill/>
          <a:ln w="9525">
            <a:noFill/>
            <a:miter lim="800000"/>
          </a:ln>
          <a:effectLst/>
        </p:spPr>
        <p:txBody>
          <a:bodyPr vert="horz" wrap="square" lIns="91440" tIns="45720" rIns="91440" bIns="45720" numCol="1" anchor="ctr" anchorCtr="0" compatLnSpc="1">
            <a:spAutoFit/>
          </a:bodyPr>
          <a:lstStyle>
            <a:defPPr>
              <a:defRPr lang="zh-CN"/>
            </a:defPPr>
            <a:lvl1pPr indent="152400">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pPr algn="ctr"/>
            <a:r>
              <a:rPr lang="en-US" altLang="zh-CN"/>
              <a:t>A</a:t>
            </a:r>
            <a:r>
              <a:rPr lang="zh-CN" altLang="en-US"/>
              <a:t>：</a:t>
            </a:r>
            <a:r>
              <a:rPr lang="zh-CN" altLang="en-US" dirty="0"/>
              <a:t>肝肿瘤的术前</a:t>
            </a:r>
            <a:r>
              <a:rPr lang="en-US" altLang="zh-CN"/>
              <a:t>CT</a:t>
            </a:r>
            <a:r>
              <a:rPr lang="zh-CN" altLang="en-US"/>
              <a:t>平</a:t>
            </a:r>
            <a:r>
              <a:rPr lang="zh-CN" altLang="en-US" dirty="0"/>
              <a:t>扫图像</a:t>
            </a:r>
            <a:endParaRPr lang="zh-CN" altLang="en-US" dirty="0"/>
          </a:p>
        </p:txBody>
      </p:sp>
      <p:sp>
        <p:nvSpPr>
          <p:cNvPr id="1048863" name="椭圆 1073743906"/>
          <p:cNvSpPr/>
          <p:nvPr/>
        </p:nvSpPr>
        <p:spPr>
          <a:xfrm>
            <a:off x="1937215" y="3863372"/>
            <a:ext cx="250825" cy="259080"/>
          </a:xfrm>
          <a:prstGeom prst="ellipse">
            <a:avLst/>
          </a:prstGeom>
          <a:noFill/>
          <a:ln w="12700" cap="flat" cmpd="sng">
            <a:solidFill>
              <a:srgbClr val="FF0000"/>
            </a:solidFill>
            <a:prstDash val="dash"/>
            <a:headEnd type="none" w="med" len="med"/>
            <a:tailEnd type="none" w="med" len="med"/>
          </a:ln>
        </p:spPr>
        <p:txBody>
          <a:bodyPr/>
          <a:lstStyle/>
          <a:p>
            <a:endParaRPr lang="zh-CN" altLang="en-US"/>
          </a:p>
        </p:txBody>
      </p:sp>
      <p:sp>
        <p:nvSpPr>
          <p:cNvPr id="1048864" name="椭圆 3"/>
          <p:cNvSpPr/>
          <p:nvPr/>
        </p:nvSpPr>
        <p:spPr>
          <a:xfrm>
            <a:off x="7800781" y="3863372"/>
            <a:ext cx="250825" cy="259080"/>
          </a:xfrm>
          <a:prstGeom prst="ellipse">
            <a:avLst/>
          </a:prstGeom>
          <a:noFill/>
          <a:ln w="12700" cap="flat" cmpd="sng">
            <a:solidFill>
              <a:srgbClr val="FF0000"/>
            </a:solidFill>
            <a:prstDash val="dash"/>
            <a:headEnd type="none" w="med" len="med"/>
            <a:tailEnd type="none" w="med" len="med"/>
          </a:ln>
        </p:spPr>
        <p:txBody>
          <a:bodyPr/>
          <a:lstStyle/>
          <a:p>
            <a:endParaRPr lang="zh-CN" altLang="en-US"/>
          </a:p>
        </p:txBody>
      </p:sp>
      <p:sp>
        <p:nvSpPr>
          <p:cNvPr id="1048865"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866" name="矩形 4"/>
          <p:cNvSpPr/>
          <p:nvPr/>
        </p:nvSpPr>
        <p:spPr>
          <a:xfrm>
            <a:off x="6825938" y="5673826"/>
            <a:ext cx="4383400" cy="1015663"/>
          </a:xfrm>
          <a:prstGeom prst="rect">
            <a:avLst/>
          </a:prstGeom>
          <a:noFill/>
          <a:ln w="9525">
            <a:noFill/>
            <a:miter lim="800000"/>
          </a:ln>
          <a:effectLst/>
        </p:spPr>
        <p:txBody>
          <a:bodyPr vert="horz" wrap="square" lIns="91440" tIns="45720" rIns="91440" bIns="45720" numCol="1" anchor="ctr" anchorCtr="0" compatLnSpc="1">
            <a:spAutoFit/>
          </a:bodyPr>
          <a:lstStyle/>
          <a:p>
            <a:pPr indent="152400"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：同一瘤兔肝动脉注入多功能微球术后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小时</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CT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图像</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文本框 1"/>
          <p:cNvSpPr txBox="1"/>
          <p:nvPr/>
        </p:nvSpPr>
        <p:spPr>
          <a:xfrm rot="10800000" flipV="1">
            <a:off x="962025" y="459114"/>
            <a:ext cx="6978015" cy="523220"/>
          </a:xfrm>
          <a:prstGeom prst="rect">
            <a:avLst/>
          </a:prstGeom>
          <a:noFill/>
          <a:ln>
            <a:noFill/>
          </a:ln>
        </p:spPr>
        <p:txBody>
          <a:bodyPr wrap="square" rtlCol="0" anchor="t">
            <a:spAutoFit/>
          </a:bodyPr>
          <a:lstStyle/>
          <a:p>
            <a:pPr lvl="0" defTabSz="1088390"/>
            <a:r>
              <a:rPr lang="zh-CN" altLang="en-US" sz="2800" b="1" dirty="0">
                <a:latin typeface="微软雅黑" panose="020B0503020204020204" pitchFamily="34" charset="-122"/>
                <a:ea typeface="微软雅黑" panose="020B0503020204020204" pitchFamily="34" charset="-122"/>
              </a:rPr>
              <a:t>在微波增敏实验研究</a:t>
            </a:r>
            <a:r>
              <a:rPr lang="zh-CN" altLang="en-US" sz="2800" b="1" dirty="0">
                <a:latin typeface="微软雅黑" panose="020B0503020204020204" pitchFamily="34" charset="-122"/>
                <a:ea typeface="微软雅黑" panose="020B0503020204020204" pitchFamily="34" charset="-122"/>
                <a:sym typeface="+mn-ea"/>
              </a:rPr>
              <a:t>中的常见纳米材料</a:t>
            </a:r>
            <a:endParaRPr lang="zh-CN" altLang="en-US" sz="28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pic>
        <p:nvPicPr>
          <p:cNvPr id="2097162" name="图片 12"/>
          <p:cNvPicPr>
            <a:picLocks noChangeAspect="1"/>
          </p:cNvPicPr>
          <p:nvPr/>
        </p:nvPicPr>
        <p:blipFill>
          <a:blip r:embed="rId1"/>
          <a:stretch>
            <a:fillRect/>
          </a:stretch>
        </p:blipFill>
        <p:spPr>
          <a:xfrm>
            <a:off x="5210737" y="2607628"/>
            <a:ext cx="1697502" cy="1659440"/>
          </a:xfrm>
          <a:prstGeom prst="rect">
            <a:avLst/>
          </a:prstGeom>
        </p:spPr>
      </p:pic>
      <p:sp>
        <p:nvSpPr>
          <p:cNvPr id="1048641" name="矩形 13"/>
          <p:cNvSpPr/>
          <p:nvPr/>
        </p:nvSpPr>
        <p:spPr>
          <a:xfrm>
            <a:off x="5210737" y="4267068"/>
            <a:ext cx="1697502" cy="646331"/>
          </a:xfrm>
          <a:prstGeom prst="rect">
            <a:avLst/>
          </a:prstGeom>
        </p:spPr>
        <p:txBody>
          <a:bodyPr wrap="square">
            <a:spAutoFit/>
          </a:bodyPr>
          <a:lstStyle/>
          <a:p>
            <a:pPr algn="ctr"/>
            <a:r>
              <a:rPr lang="zh-CN" altLang="en-US" b="1" dirty="0">
                <a:latin typeface="Arial Black" panose="020B0A04020102020204" pitchFamily="34" charset="0"/>
              </a:rPr>
              <a:t>Microwave-sensitized</a:t>
            </a:r>
            <a:endParaRPr lang="zh-CN" altLang="en-US" dirty="0"/>
          </a:p>
        </p:txBody>
      </p:sp>
      <p:pic>
        <p:nvPicPr>
          <p:cNvPr id="2097163" name="图片 15"/>
          <p:cNvPicPr>
            <a:picLocks noChangeAspect="1"/>
          </p:cNvPicPr>
          <p:nvPr/>
        </p:nvPicPr>
        <p:blipFill>
          <a:blip r:embed="rId2" cstate="screen"/>
          <a:stretch>
            <a:fillRect/>
          </a:stretch>
        </p:blipFill>
        <p:spPr>
          <a:xfrm>
            <a:off x="2321463" y="1663646"/>
            <a:ext cx="1432169" cy="1225606"/>
          </a:xfrm>
          <a:prstGeom prst="rect">
            <a:avLst/>
          </a:prstGeom>
        </p:spPr>
      </p:pic>
      <p:sp>
        <p:nvSpPr>
          <p:cNvPr id="1048642" name="矩形 16"/>
          <p:cNvSpPr/>
          <p:nvPr/>
        </p:nvSpPr>
        <p:spPr>
          <a:xfrm>
            <a:off x="2483549" y="2931916"/>
            <a:ext cx="1107996" cy="369332"/>
          </a:xfrm>
          <a:prstGeom prst="rect">
            <a:avLst/>
          </a:prstGeom>
        </p:spPr>
        <p:txBody>
          <a:bodyPr wrap="none">
            <a:spAutoFit/>
          </a:bodyPr>
          <a:lstStyle/>
          <a:p>
            <a:pPr fontAlgn="base">
              <a:spcBef>
                <a:spcPct val="0"/>
              </a:spcBef>
              <a:spcAft>
                <a:spcPct val="0"/>
              </a:spcAft>
            </a:pPr>
            <a:r>
              <a:rPr lang="zh-CN" altLang="en-US" b="1" dirty="0">
                <a:latin typeface="微软雅黑" panose="020B0503020204020204" pitchFamily="34" charset="-122"/>
                <a:ea typeface="微软雅黑" panose="020B0503020204020204" pitchFamily="34" charset="-122"/>
              </a:rPr>
              <a:t>二硫化钼</a:t>
            </a:r>
            <a:endParaRPr lang="zh-CN" altLang="en-US" b="1" dirty="0">
              <a:latin typeface="微软雅黑" panose="020B0503020204020204" pitchFamily="34" charset="-122"/>
              <a:ea typeface="微软雅黑" panose="020B0503020204020204" pitchFamily="34" charset="-122"/>
            </a:endParaRPr>
          </a:p>
        </p:txBody>
      </p:sp>
      <p:sp>
        <p:nvSpPr>
          <p:cNvPr id="1048643" name="矩形 17"/>
          <p:cNvSpPr/>
          <p:nvPr/>
        </p:nvSpPr>
        <p:spPr>
          <a:xfrm>
            <a:off x="8364577" y="2866509"/>
            <a:ext cx="1107996" cy="369332"/>
          </a:xfrm>
          <a:prstGeom prst="rect">
            <a:avLst/>
          </a:prstGeom>
        </p:spPr>
        <p:txBody>
          <a:bodyPr wrap="none">
            <a:spAutoFit/>
          </a:bodyPr>
          <a:lstStyle/>
          <a:p>
            <a:pPr fontAlgn="base">
              <a:spcBef>
                <a:spcPct val="0"/>
              </a:spcBef>
              <a:spcAft>
                <a:spcPct val="0"/>
              </a:spcAft>
            </a:pPr>
            <a:r>
              <a:rPr lang="zh-CN" altLang="en-US" b="1" dirty="0">
                <a:latin typeface="微软雅黑" panose="020B0503020204020204" pitchFamily="34" charset="-122"/>
                <a:ea typeface="微软雅黑" panose="020B0503020204020204" pitchFamily="34" charset="-122"/>
              </a:rPr>
              <a:t>离子液体</a:t>
            </a:r>
            <a:endParaRPr lang="zh-CN" altLang="en-US" b="1" dirty="0">
              <a:latin typeface="微软雅黑" panose="020B0503020204020204" pitchFamily="34" charset="-122"/>
              <a:ea typeface="微软雅黑" panose="020B0503020204020204" pitchFamily="34" charset="-122"/>
            </a:endParaRPr>
          </a:p>
        </p:txBody>
      </p:sp>
      <p:pic>
        <p:nvPicPr>
          <p:cNvPr id="2097164" name="图片 19"/>
          <p:cNvPicPr>
            <a:picLocks noChangeAspect="1"/>
          </p:cNvPicPr>
          <p:nvPr/>
        </p:nvPicPr>
        <p:blipFill rotWithShape="1">
          <a:blip r:embed="rId3" cstate="screen"/>
          <a:srcRect/>
          <a:stretch>
            <a:fillRect/>
          </a:stretch>
        </p:blipFill>
        <p:spPr>
          <a:xfrm>
            <a:off x="8133666" y="1663369"/>
            <a:ext cx="1569818" cy="1203139"/>
          </a:xfrm>
          <a:prstGeom prst="rect">
            <a:avLst/>
          </a:prstGeom>
        </p:spPr>
      </p:pic>
      <p:pic>
        <p:nvPicPr>
          <p:cNvPr id="2097165" name="图片 21"/>
          <p:cNvPicPr>
            <a:picLocks noChangeAspect="1"/>
          </p:cNvPicPr>
          <p:nvPr/>
        </p:nvPicPr>
        <p:blipFill>
          <a:blip r:embed="rId4" cstate="screen"/>
          <a:stretch>
            <a:fillRect/>
          </a:stretch>
        </p:blipFill>
        <p:spPr>
          <a:xfrm>
            <a:off x="2403273" y="4662910"/>
            <a:ext cx="1268547" cy="1268547"/>
          </a:xfrm>
          <a:prstGeom prst="rect">
            <a:avLst/>
          </a:prstGeom>
        </p:spPr>
      </p:pic>
      <p:sp>
        <p:nvSpPr>
          <p:cNvPr id="1048644" name="矩形 22"/>
          <p:cNvSpPr/>
          <p:nvPr/>
        </p:nvSpPr>
        <p:spPr>
          <a:xfrm>
            <a:off x="2598964" y="5932213"/>
            <a:ext cx="877163" cy="369332"/>
          </a:xfrm>
          <a:prstGeom prst="rect">
            <a:avLst/>
          </a:prstGeom>
        </p:spPr>
        <p:txBody>
          <a:bodyPr wrap="none">
            <a:spAutoFit/>
          </a:bodyPr>
          <a:lstStyle/>
          <a:p>
            <a:pPr fontAlgn="base">
              <a:spcBef>
                <a:spcPct val="0"/>
              </a:spcBef>
              <a:spcAft>
                <a:spcPct val="0"/>
              </a:spcAft>
            </a:pPr>
            <a:r>
              <a:rPr lang="zh-CN" altLang="en-US" b="1" dirty="0">
                <a:latin typeface="微软雅黑" panose="020B0503020204020204" pitchFamily="34" charset="-122"/>
                <a:ea typeface="微软雅黑" panose="020B0503020204020204" pitchFamily="34" charset="-122"/>
              </a:rPr>
              <a:t>磁颗粒</a:t>
            </a:r>
            <a:endParaRPr lang="zh-CN" altLang="en-US" b="1" dirty="0">
              <a:latin typeface="微软雅黑" panose="020B0503020204020204" pitchFamily="34" charset="-122"/>
              <a:ea typeface="微软雅黑" panose="020B0503020204020204" pitchFamily="34" charset="-122"/>
            </a:endParaRPr>
          </a:p>
        </p:txBody>
      </p:sp>
      <p:sp>
        <p:nvSpPr>
          <p:cNvPr id="1048645" name="矩形 23"/>
          <p:cNvSpPr/>
          <p:nvPr/>
        </p:nvSpPr>
        <p:spPr>
          <a:xfrm>
            <a:off x="8479993" y="5947847"/>
            <a:ext cx="877163" cy="369332"/>
          </a:xfrm>
          <a:prstGeom prst="rect">
            <a:avLst/>
          </a:prstGeom>
        </p:spPr>
        <p:txBody>
          <a:bodyPr wrap="none">
            <a:spAutoFit/>
          </a:bodyPr>
          <a:lstStyle/>
          <a:p>
            <a:pPr fontAlgn="base">
              <a:spcBef>
                <a:spcPct val="0"/>
              </a:spcBef>
              <a:spcAft>
                <a:spcPct val="0"/>
              </a:spcAft>
            </a:pPr>
            <a:r>
              <a:rPr lang="zh-CN" altLang="en-US" b="1" dirty="0">
                <a:latin typeface="微软雅黑" panose="020B0503020204020204" pitchFamily="34" charset="-122"/>
                <a:ea typeface="微软雅黑" panose="020B0503020204020204" pitchFamily="34" charset="-122"/>
              </a:rPr>
              <a:t>碳化硅</a:t>
            </a:r>
            <a:endParaRPr lang="zh-CN" altLang="en-US" b="1" dirty="0">
              <a:latin typeface="微软雅黑" panose="020B0503020204020204" pitchFamily="34" charset="-122"/>
              <a:ea typeface="微软雅黑" panose="020B0503020204020204" pitchFamily="34" charset="-122"/>
            </a:endParaRPr>
          </a:p>
        </p:txBody>
      </p:sp>
      <p:pic>
        <p:nvPicPr>
          <p:cNvPr id="2097166" name="图片 25"/>
          <p:cNvPicPr>
            <a:picLocks noChangeAspect="1"/>
          </p:cNvPicPr>
          <p:nvPr/>
        </p:nvPicPr>
        <p:blipFill rotWithShape="1">
          <a:blip r:embed="rId5" cstate="screen"/>
          <a:srcRect/>
          <a:stretch>
            <a:fillRect/>
          </a:stretch>
        </p:blipFill>
        <p:spPr>
          <a:xfrm>
            <a:off x="8249120" y="4595700"/>
            <a:ext cx="1338907" cy="1311326"/>
          </a:xfrm>
          <a:prstGeom prst="rect">
            <a:avLst/>
          </a:prstGeom>
        </p:spPr>
      </p:pic>
      <p:cxnSp>
        <p:nvCxnSpPr>
          <p:cNvPr id="3145754" name="直接箭头连接符 27"/>
          <p:cNvCxnSpPr/>
          <p:nvPr/>
        </p:nvCxnSpPr>
        <p:spPr>
          <a:xfrm flipH="1" flipV="1">
            <a:off x="4020457" y="2607628"/>
            <a:ext cx="1088572" cy="443547"/>
          </a:xfrm>
          <a:prstGeom prst="straightConnector1">
            <a:avLst/>
          </a:prstGeom>
          <a:ln w="28575">
            <a:solidFill>
              <a:srgbClr val="34A12C"/>
            </a:solidFill>
            <a:tailEnd type="triangle"/>
          </a:ln>
        </p:spPr>
        <p:style>
          <a:lnRef idx="1">
            <a:schemeClr val="accent1"/>
          </a:lnRef>
          <a:fillRef idx="0">
            <a:schemeClr val="accent1"/>
          </a:fillRef>
          <a:effectRef idx="0">
            <a:schemeClr val="accent1"/>
          </a:effectRef>
          <a:fontRef idx="minor">
            <a:schemeClr val="tx1"/>
          </a:fontRef>
        </p:style>
      </p:cxnSp>
      <p:cxnSp>
        <p:nvCxnSpPr>
          <p:cNvPr id="3145755" name="直接箭头连接符 28"/>
          <p:cNvCxnSpPr/>
          <p:nvPr/>
        </p:nvCxnSpPr>
        <p:spPr>
          <a:xfrm flipH="1" flipV="1">
            <a:off x="7009947" y="3888772"/>
            <a:ext cx="1088572" cy="443547"/>
          </a:xfrm>
          <a:prstGeom prst="straightConnector1">
            <a:avLst/>
          </a:prstGeom>
          <a:ln w="28575">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56" name="直接箭头连接符 29"/>
          <p:cNvCxnSpPr/>
          <p:nvPr/>
        </p:nvCxnSpPr>
        <p:spPr>
          <a:xfrm flipH="1">
            <a:off x="4209143" y="3968751"/>
            <a:ext cx="899886" cy="474027"/>
          </a:xfrm>
          <a:prstGeom prst="straightConnector1">
            <a:avLst/>
          </a:prstGeom>
          <a:ln w="28575">
            <a:solidFill>
              <a:srgbClr val="34A12C"/>
            </a:solidFill>
            <a:tailEnd type="triangle"/>
          </a:ln>
        </p:spPr>
        <p:style>
          <a:lnRef idx="1">
            <a:schemeClr val="accent1"/>
          </a:lnRef>
          <a:fillRef idx="0">
            <a:schemeClr val="accent1"/>
          </a:fillRef>
          <a:effectRef idx="0">
            <a:schemeClr val="accent1"/>
          </a:effectRef>
          <a:fontRef idx="minor">
            <a:schemeClr val="tx1"/>
          </a:fontRef>
        </p:style>
      </p:cxnSp>
      <p:cxnSp>
        <p:nvCxnSpPr>
          <p:cNvPr id="3145757" name="直接箭头连接符 31"/>
          <p:cNvCxnSpPr/>
          <p:nvPr/>
        </p:nvCxnSpPr>
        <p:spPr>
          <a:xfrm flipH="1">
            <a:off x="7009947" y="2495201"/>
            <a:ext cx="899886" cy="474027"/>
          </a:xfrm>
          <a:prstGeom prst="straightConnector1">
            <a:avLst/>
          </a:prstGeom>
          <a:ln w="28575">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7" name="文本框 107"/>
          <p:cNvSpPr txBox="1"/>
          <p:nvPr/>
        </p:nvSpPr>
        <p:spPr>
          <a:xfrm>
            <a:off x="1037623" y="1123990"/>
            <a:ext cx="5080000" cy="600164"/>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4</a:t>
            </a:r>
            <a:r>
              <a:rPr lang="zh-CN" altLang="en-US" dirty="0"/>
              <a:t>  肿瘤内外组织的阿霉素对比</a:t>
            </a:r>
            <a:endParaRPr lang="zh-CN" altLang="en-US" dirty="0"/>
          </a:p>
        </p:txBody>
      </p:sp>
      <p:pic>
        <p:nvPicPr>
          <p:cNvPr id="2097290" name="图片 30" descr="fig6 拷贝"/>
          <p:cNvPicPr>
            <a:picLocks noChangeAspect="1"/>
          </p:cNvPicPr>
          <p:nvPr/>
        </p:nvPicPr>
        <p:blipFill>
          <a:blip r:embed="rId1" cstate="screen"/>
          <a:stretch>
            <a:fillRect/>
          </a:stretch>
        </p:blipFill>
        <p:spPr>
          <a:xfrm>
            <a:off x="1037622" y="1731242"/>
            <a:ext cx="10171715" cy="3697101"/>
          </a:xfrm>
          <a:prstGeom prst="rect">
            <a:avLst/>
          </a:prstGeom>
        </p:spPr>
      </p:pic>
      <p:sp>
        <p:nvSpPr>
          <p:cNvPr id="1048868"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869" name="矩形 2"/>
          <p:cNvSpPr/>
          <p:nvPr/>
        </p:nvSpPr>
        <p:spPr>
          <a:xfrm>
            <a:off x="1040720" y="5631345"/>
            <a:ext cx="3277687" cy="458908"/>
          </a:xfrm>
          <a:prstGeom prst="rect">
            <a:avLst/>
          </a:prstGeom>
          <a:noFill/>
          <a:ln w="9525">
            <a:noFill/>
            <a:miter lim="800000"/>
          </a:ln>
          <a:effectLst/>
        </p:spPr>
        <p:txBody>
          <a:bodyPr vert="horz" wrap="square" lIns="91440" tIns="45720" rIns="91440" bIns="45720" numCol="1" anchor="ctr" anchorCtr="0" compatLnSpc="1">
            <a:spAutoFit/>
          </a:bodyPr>
          <a:lstStyle/>
          <a:p>
            <a:pPr indent="152400"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肿瘤内外阿霉素荧光分布</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870" name="矩形 3"/>
          <p:cNvSpPr/>
          <p:nvPr/>
        </p:nvSpPr>
        <p:spPr>
          <a:xfrm>
            <a:off x="4379824" y="5631345"/>
            <a:ext cx="3310522" cy="458908"/>
          </a:xfrm>
          <a:prstGeom prst="rect">
            <a:avLst/>
          </a:prstGeom>
          <a:noFill/>
          <a:ln w="9525">
            <a:noFill/>
            <a:miter lim="800000"/>
          </a:ln>
          <a:effectLst/>
        </p:spPr>
        <p:txBody>
          <a:bodyPr vert="horz" wrap="square" lIns="91440" tIns="45720" rIns="91440" bIns="45720" numCol="1" anchor="ctr" anchorCtr="0" compatLnSpc="1">
            <a:spAutoFit/>
          </a:bodyPr>
          <a:lstStyle/>
          <a:p>
            <a:pPr indent="152400"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 肿瘤内外阿霉素个数比较 </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8871" name="矩形 5"/>
          <p:cNvSpPr/>
          <p:nvPr/>
        </p:nvSpPr>
        <p:spPr>
          <a:xfrm>
            <a:off x="7751763" y="5662123"/>
            <a:ext cx="3457574" cy="861774"/>
          </a:xfrm>
          <a:prstGeom prst="rect">
            <a:avLst/>
          </a:prstGeom>
          <a:noFill/>
          <a:ln w="9525">
            <a:noFill/>
            <a:miter lim="800000"/>
          </a:ln>
          <a:effectLst/>
        </p:spPr>
        <p:txBody>
          <a:bodyPr vert="horz" wrap="square" lIns="91440" tIns="45720" rIns="91440" bIns="45720" numCol="1" anchor="ctr" anchorCtr="0" compatLnSpc="1">
            <a:spAutoFit/>
          </a:bodyPr>
          <a:lstStyle/>
          <a:p>
            <a:pPr indent="152400"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肿瘤组织的</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HE</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染色</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indent="152400"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（红色箭头黑色物质为载有阿霉素的二氧化锆颗粒）</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2" name="文本框 107"/>
          <p:cNvSpPr txBox="1"/>
          <p:nvPr/>
        </p:nvSpPr>
        <p:spPr>
          <a:xfrm>
            <a:off x="993413" y="1126854"/>
            <a:ext cx="8898890"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5</a:t>
            </a:r>
            <a:r>
              <a:rPr lang="zh-CN" altLang="en-US" dirty="0"/>
              <a:t>  术后</a:t>
            </a:r>
            <a:r>
              <a:rPr lang="en-US" altLang="zh-CN" dirty="0"/>
              <a:t>1</a:t>
            </a:r>
            <a:r>
              <a:rPr lang="zh-CN" altLang="en-US" dirty="0"/>
              <a:t>天</a:t>
            </a:r>
            <a:r>
              <a:rPr lang="en-US" altLang="zh-CN" dirty="0"/>
              <a:t> 6</a:t>
            </a:r>
            <a:r>
              <a:rPr lang="zh-CN" altLang="en-US" dirty="0"/>
              <a:t>天</a:t>
            </a:r>
            <a:r>
              <a:rPr lang="en-US" altLang="zh-CN" dirty="0"/>
              <a:t>9</a:t>
            </a:r>
            <a:r>
              <a:rPr lang="zh-CN" altLang="en-US" dirty="0"/>
              <a:t>天肿瘤组织的阿霉素荧光及半定量分析</a:t>
            </a:r>
            <a:endParaRPr lang="zh-CN" altLang="en-US" dirty="0"/>
          </a:p>
        </p:txBody>
      </p:sp>
      <p:grpSp>
        <p:nvGrpSpPr>
          <p:cNvPr id="146" name="组合 12"/>
          <p:cNvGrpSpPr/>
          <p:nvPr/>
        </p:nvGrpSpPr>
        <p:grpSpPr>
          <a:xfrm>
            <a:off x="1068194" y="1839821"/>
            <a:ext cx="10029190" cy="2867025"/>
            <a:chOff x="353695" y="1436370"/>
            <a:chExt cx="9841917" cy="2589530"/>
          </a:xfrm>
        </p:grpSpPr>
        <p:grpSp>
          <p:nvGrpSpPr>
            <p:cNvPr id="147" name="组合 2"/>
            <p:cNvGrpSpPr/>
            <p:nvPr/>
          </p:nvGrpSpPr>
          <p:grpSpPr>
            <a:xfrm>
              <a:off x="353695" y="1436370"/>
              <a:ext cx="7091027" cy="2589530"/>
              <a:chOff x="584" y="1835"/>
              <a:chExt cx="9829" cy="2730"/>
            </a:xfrm>
          </p:grpSpPr>
          <p:pic>
            <p:nvPicPr>
              <p:cNvPr id="2097291" name="图片 74" descr="21号瘤周"/>
              <p:cNvPicPr>
                <a:picLocks noChangeAspect="1"/>
              </p:cNvPicPr>
              <p:nvPr/>
            </p:nvPicPr>
            <p:blipFill>
              <a:blip r:embed="rId2"/>
              <a:stretch>
                <a:fillRect/>
              </a:stretch>
            </p:blipFill>
            <p:spPr>
              <a:xfrm>
                <a:off x="584" y="1930"/>
                <a:ext cx="3211" cy="2628"/>
              </a:xfrm>
              <a:prstGeom prst="rect">
                <a:avLst/>
              </a:prstGeom>
            </p:spPr>
          </p:pic>
          <p:pic>
            <p:nvPicPr>
              <p:cNvPr id="2097292" name="图片 75" descr="L10肿瘤"/>
              <p:cNvPicPr>
                <a:picLocks noChangeAspect="1"/>
              </p:cNvPicPr>
              <p:nvPr/>
            </p:nvPicPr>
            <p:blipFill>
              <a:blip r:embed="rId3"/>
              <a:stretch>
                <a:fillRect/>
              </a:stretch>
            </p:blipFill>
            <p:spPr>
              <a:xfrm>
                <a:off x="3934" y="1930"/>
                <a:ext cx="3185" cy="2635"/>
              </a:xfrm>
              <a:prstGeom prst="rect">
                <a:avLst/>
              </a:prstGeom>
            </p:spPr>
          </p:pic>
          <p:pic>
            <p:nvPicPr>
              <p:cNvPr id="2097293" name="图片 76" descr="25肿瘤3-9"/>
              <p:cNvPicPr>
                <a:picLocks noChangeAspect="1"/>
              </p:cNvPicPr>
              <p:nvPr/>
            </p:nvPicPr>
            <p:blipFill>
              <a:blip r:embed="rId4"/>
              <a:stretch>
                <a:fillRect/>
              </a:stretch>
            </p:blipFill>
            <p:spPr>
              <a:xfrm>
                <a:off x="7256" y="1937"/>
                <a:ext cx="3157" cy="2621"/>
              </a:xfrm>
              <a:prstGeom prst="rect">
                <a:avLst/>
              </a:prstGeom>
            </p:spPr>
          </p:pic>
          <p:pic>
            <p:nvPicPr>
              <p:cNvPr id="2097294" name="图片 15"/>
              <p:cNvPicPr>
                <a:picLocks noChangeAspect="1" noChangeArrowheads="1"/>
              </p:cNvPicPr>
              <p:nvPr/>
            </p:nvPicPr>
            <p:blipFill>
              <a:blip r:embed="rId5" cstate="screen"/>
              <a:srcRect/>
              <a:stretch>
                <a:fillRect/>
              </a:stretch>
            </p:blipFill>
            <p:spPr>
              <a:xfrm>
                <a:off x="584" y="1835"/>
                <a:ext cx="489" cy="571"/>
              </a:xfrm>
              <a:prstGeom prst="rect">
                <a:avLst/>
              </a:prstGeom>
              <a:noFill/>
              <a:ln w="9525">
                <a:noFill/>
                <a:miter lim="800000"/>
                <a:headEnd/>
                <a:tailEnd/>
              </a:ln>
            </p:spPr>
          </p:pic>
          <p:sp>
            <p:nvSpPr>
              <p:cNvPr id="1048873" name="文本框 1073742883"/>
              <p:cNvSpPr txBox="1"/>
              <p:nvPr/>
            </p:nvSpPr>
            <p:spPr>
              <a:xfrm>
                <a:off x="4337" y="1945"/>
                <a:ext cx="488" cy="614"/>
              </a:xfrm>
              <a:prstGeom prst="rect">
                <a:avLst/>
              </a:prstGeom>
              <a:noFill/>
              <a:ln w="9525">
                <a:noFill/>
              </a:ln>
            </p:spPr>
            <p:txBody>
              <a:bodyPr wrap="square">
                <a:spAutoFit/>
              </a:bodyPr>
              <a:lstStyle/>
              <a:p>
                <a:r>
                  <a:rPr lang="zh-CN" altLang="en-US" dirty="0">
                    <a:solidFill>
                      <a:schemeClr val="bg1"/>
                    </a:solidFill>
                  </a:rPr>
                  <a:t>B</a:t>
                </a:r>
                <a:endParaRPr lang="zh-CN" altLang="en-US" dirty="0">
                  <a:solidFill>
                    <a:schemeClr val="bg1"/>
                  </a:solidFill>
                </a:endParaRPr>
              </a:p>
              <a:p>
                <a:endParaRPr lang="zh-CN" altLang="en-US" dirty="0"/>
              </a:p>
            </p:txBody>
          </p:sp>
          <p:sp>
            <p:nvSpPr>
              <p:cNvPr id="1048874" name="文本框 1073742881"/>
              <p:cNvSpPr txBox="1"/>
              <p:nvPr/>
            </p:nvSpPr>
            <p:spPr>
              <a:xfrm>
                <a:off x="7776" y="1945"/>
                <a:ext cx="488" cy="614"/>
              </a:xfrm>
              <a:prstGeom prst="rect">
                <a:avLst/>
              </a:prstGeom>
              <a:noFill/>
              <a:ln w="9525">
                <a:noFill/>
              </a:ln>
            </p:spPr>
            <p:txBody>
              <a:bodyPr wrap="square">
                <a:spAutoFit/>
              </a:bodyPr>
              <a:lstStyle/>
              <a:p>
                <a:r>
                  <a:rPr lang="zh-CN" altLang="en-US">
                    <a:solidFill>
                      <a:schemeClr val="bg1"/>
                    </a:solidFill>
                  </a:rPr>
                  <a:t>C</a:t>
                </a:r>
                <a:endParaRPr lang="zh-CN" altLang="en-US">
                  <a:solidFill>
                    <a:schemeClr val="bg1"/>
                  </a:solidFill>
                </a:endParaRPr>
              </a:p>
              <a:p>
                <a:endParaRPr lang="zh-CN" altLang="en-US"/>
              </a:p>
            </p:txBody>
          </p:sp>
        </p:grpSp>
        <p:graphicFrame>
          <p:nvGraphicFramePr>
            <p:cNvPr id="4194304" name="图表 2"/>
            <p:cNvGraphicFramePr/>
            <p:nvPr/>
          </p:nvGraphicFramePr>
          <p:xfrm>
            <a:off x="7650074" y="1526416"/>
            <a:ext cx="2545538" cy="2492602"/>
          </p:xfrm>
          <a:graphic>
            <a:graphicData uri="http://schemas.openxmlformats.org/drawingml/2006/chart">
              <c:chart xmlns:c="http://schemas.openxmlformats.org/drawingml/2006/chart" xmlns:r="http://schemas.openxmlformats.org/officeDocument/2006/relationships" r:id="rId1"/>
            </a:graphicData>
          </a:graphic>
        </p:graphicFrame>
        <p:sp>
          <p:nvSpPr>
            <p:cNvPr id="1048875" name="文本框 3"/>
            <p:cNvSpPr txBox="1"/>
            <p:nvPr/>
          </p:nvSpPr>
          <p:spPr>
            <a:xfrm>
              <a:off x="5916423" y="1526579"/>
              <a:ext cx="352062" cy="832779"/>
            </a:xfrm>
            <a:prstGeom prst="rect">
              <a:avLst/>
            </a:prstGeom>
            <a:noFill/>
            <a:ln w="9525">
              <a:noFill/>
            </a:ln>
          </p:spPr>
          <p:txBody>
            <a:bodyPr wrap="square">
              <a:spAutoFit/>
            </a:bodyPr>
            <a:lstStyle/>
            <a:p>
              <a:r>
                <a:rPr lang="en-US" altLang="zh-CN"/>
                <a:t>D</a:t>
              </a:r>
              <a:endParaRPr lang="en-US" altLang="zh-CN"/>
            </a:p>
            <a:p>
              <a:endParaRPr lang="en-US" altLang="zh-CN"/>
            </a:p>
            <a:p>
              <a:endParaRPr lang="zh-CN" altLang="en-US"/>
            </a:p>
          </p:txBody>
        </p:sp>
      </p:grpSp>
      <p:sp>
        <p:nvSpPr>
          <p:cNvPr id="1048876" name="文本框 4"/>
          <p:cNvSpPr txBox="1"/>
          <p:nvPr/>
        </p:nvSpPr>
        <p:spPr>
          <a:xfrm>
            <a:off x="836522" y="5269481"/>
            <a:ext cx="10215924" cy="923330"/>
          </a:xfrm>
          <a:prstGeom prst="rect">
            <a:avLst/>
          </a:prstGeom>
          <a:noFill/>
          <a:ln w="9525">
            <a:noFill/>
            <a:miter lim="800000"/>
          </a:ln>
          <a:effectLst/>
        </p:spPr>
        <p:txBody>
          <a:bodyPr vert="horz" wrap="square" lIns="91440" tIns="45720" rIns="91440" bIns="45720" numCol="1" anchor="ctr" anchorCtr="0" compatLnSpc="1">
            <a:spAutoFit/>
          </a:bodyPr>
          <a:lstStyle>
            <a:defPPr>
              <a:defRPr lang="zh-CN"/>
            </a:defPPr>
            <a:lvl1pPr indent="152400" algn="ctr">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1800" dirty="0"/>
              <a:t>阿霉素光在荧光显微镜下呈现</a:t>
            </a:r>
            <a:r>
              <a:rPr lang="zh-CN" altLang="en-US" sz="1800"/>
              <a:t>红光，</a:t>
            </a:r>
            <a:r>
              <a:rPr lang="en-US" altLang="zh-CN" sz="1800" dirty="0"/>
              <a:t>1d</a:t>
            </a:r>
            <a:r>
              <a:rPr lang="zh-CN" altLang="en-US" sz="1800" dirty="0"/>
              <a:t>肿瘤组织内可见少量阿霉素</a:t>
            </a:r>
            <a:r>
              <a:rPr lang="zh-CN" altLang="en-US" sz="1800"/>
              <a:t>荧光，</a:t>
            </a:r>
            <a:r>
              <a:rPr lang="en-US" altLang="zh-CN" sz="1800" dirty="0"/>
              <a:t>6</a:t>
            </a:r>
            <a:r>
              <a:rPr lang="zh-CN" altLang="en-US" sz="1800"/>
              <a:t>天及</a:t>
            </a:r>
            <a:r>
              <a:rPr lang="en-US" altLang="zh-CN" sz="1800" dirty="0"/>
              <a:t>9</a:t>
            </a:r>
            <a:r>
              <a:rPr lang="zh-CN" altLang="en-US" sz="1800" dirty="0"/>
              <a:t>天可见大量阿霉素荧光</a:t>
            </a:r>
            <a:r>
              <a:rPr lang="zh-CN" altLang="en-US" sz="1800"/>
              <a:t>，利用</a:t>
            </a:r>
            <a:r>
              <a:rPr lang="en-US" altLang="zh-CN" sz="1800" dirty="0"/>
              <a:t>Image</a:t>
            </a:r>
            <a:r>
              <a:rPr lang="zh-CN" altLang="en-US" sz="1800" dirty="0"/>
              <a:t>软件半定量分析显示</a:t>
            </a:r>
            <a:r>
              <a:rPr lang="zh-CN" altLang="en-US" sz="1800"/>
              <a:t>如表</a:t>
            </a:r>
            <a:r>
              <a:rPr lang="en-US" altLang="zh-CN" sz="1800" dirty="0"/>
              <a:t>1</a:t>
            </a:r>
            <a:r>
              <a:rPr lang="zh-CN" altLang="en-US" sz="1800" dirty="0"/>
              <a:t>所</a:t>
            </a:r>
            <a:r>
              <a:rPr lang="zh-CN" altLang="en-US" sz="1800"/>
              <a:t>示，</a:t>
            </a:r>
            <a:r>
              <a:rPr lang="en-US" altLang="zh-CN" sz="1800" dirty="0"/>
              <a:t>6</a:t>
            </a:r>
            <a:r>
              <a:rPr lang="zh-CN" altLang="en-US" sz="1800" dirty="0"/>
              <a:t>天肿瘤内阿霉素的个数最多。</a:t>
            </a:r>
            <a:endParaRPr lang="zh-CN" altLang="en-US" sz="1800" dirty="0"/>
          </a:p>
        </p:txBody>
      </p:sp>
      <p:sp>
        <p:nvSpPr>
          <p:cNvPr id="1048877"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8" name="文本框 113"/>
          <p:cNvSpPr txBox="1"/>
          <p:nvPr/>
        </p:nvSpPr>
        <p:spPr>
          <a:xfrm>
            <a:off x="982980" y="1123315"/>
            <a:ext cx="8364855"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6</a:t>
            </a:r>
            <a:r>
              <a:rPr lang="zh-CN" altLang="en-US" dirty="0"/>
              <a:t>  术后</a:t>
            </a:r>
            <a:r>
              <a:rPr lang="en-US" altLang="zh-CN" dirty="0"/>
              <a:t>1</a:t>
            </a:r>
            <a:r>
              <a:rPr lang="zh-CN" altLang="en-US" dirty="0"/>
              <a:t>天 </a:t>
            </a:r>
            <a:r>
              <a:rPr lang="en-US" altLang="zh-CN" dirty="0"/>
              <a:t>6</a:t>
            </a:r>
            <a:r>
              <a:rPr lang="zh-CN" altLang="en-US" dirty="0"/>
              <a:t>天 </a:t>
            </a:r>
            <a:r>
              <a:rPr lang="en-US" altLang="zh-CN" dirty="0"/>
              <a:t>9</a:t>
            </a:r>
            <a:r>
              <a:rPr lang="zh-CN" altLang="en-US" dirty="0"/>
              <a:t>天其它脏器组织内阿霉素荧光及半定量分析</a:t>
            </a:r>
            <a:endParaRPr lang="zh-CN" altLang="en-US" dirty="0"/>
          </a:p>
        </p:txBody>
      </p:sp>
      <p:pic>
        <p:nvPicPr>
          <p:cNvPr id="2097295" name="图片 1"/>
          <p:cNvPicPr/>
          <p:nvPr/>
        </p:nvPicPr>
        <p:blipFill>
          <a:blip r:embed="rId1"/>
          <a:stretch>
            <a:fillRect/>
          </a:stretch>
        </p:blipFill>
        <p:spPr>
          <a:xfrm>
            <a:off x="1699260" y="-909955"/>
            <a:ext cx="361950" cy="666750"/>
          </a:xfrm>
          <a:prstGeom prst="rect">
            <a:avLst/>
          </a:prstGeom>
          <a:noFill/>
          <a:ln w="9525">
            <a:noFill/>
          </a:ln>
        </p:spPr>
      </p:pic>
      <p:sp>
        <p:nvSpPr>
          <p:cNvPr id="1048879" name="文本框 118"/>
          <p:cNvSpPr txBox="1"/>
          <p:nvPr/>
        </p:nvSpPr>
        <p:spPr>
          <a:xfrm>
            <a:off x="9484995" y="1628775"/>
            <a:ext cx="2311400" cy="4615815"/>
          </a:xfrm>
          <a:prstGeom prst="rect">
            <a:avLst/>
          </a:prstGeom>
          <a:noFill/>
          <a:ln w="9525">
            <a:solidFill>
              <a:schemeClr val="accent6"/>
            </a:solidFill>
            <a:miter lim="800000"/>
          </a:ln>
          <a:effectLst/>
        </p:spPr>
        <p:txBody>
          <a:bodyPr vert="horz" wrap="square" lIns="91440" tIns="45720" rIns="91440" bIns="45720" numCol="1" anchor="ctr" anchorCtr="0" compatLnSpc="1">
            <a:spAutoFit/>
          </a:bodyPr>
          <a:lstStyle>
            <a:defPPr>
              <a:defRPr lang="zh-CN"/>
            </a:defPPr>
            <a:lvl1pPr indent="152400" algn="ctr">
              <a:lnSpc>
                <a:spcPct val="150000"/>
              </a:lnSpc>
              <a:defRPr sz="2000">
                <a:latin typeface="微软雅黑" panose="020B0503020204020204" pitchFamily="34" charset="-122"/>
                <a:ea typeface="微软雅黑" panose="020B0503020204020204" pitchFamily="34" charset="-122"/>
                <a:cs typeface="Times New Roman" panose="02020603050405020304" pitchFamily="18" charset="0"/>
              </a:defRPr>
            </a:lvl1pPr>
          </a:lstStyle>
          <a:p>
            <a:pPr marL="342900" indent="-342900" algn="l">
              <a:spcAft>
                <a:spcPts val="1800"/>
              </a:spcAft>
              <a:buFont typeface="Wingdings" panose="05000000000000000000" pitchFamily="2" charset="2"/>
              <a:buChar char="l"/>
            </a:pPr>
            <a:r>
              <a:rPr lang="zh-CN" altLang="en-US" sz="1600" dirty="0">
                <a:solidFill>
                  <a:srgbClr val="00B050"/>
                </a:solidFill>
                <a:sym typeface="+mn-ea"/>
              </a:rPr>
              <a:t>术后</a:t>
            </a:r>
            <a:r>
              <a:rPr lang="en-US" altLang="zh-CN" sz="1600" dirty="0">
                <a:solidFill>
                  <a:srgbClr val="00B050"/>
                </a:solidFill>
                <a:sym typeface="+mn-ea"/>
              </a:rPr>
              <a:t>1</a:t>
            </a:r>
            <a:r>
              <a:rPr lang="zh-CN" altLang="en-US" sz="1600" dirty="0">
                <a:solidFill>
                  <a:srgbClr val="00B050"/>
                </a:solidFill>
                <a:sym typeface="+mn-ea"/>
              </a:rPr>
              <a:t>天脾脏内可见少量阿霉素荧光，心肺肾内未见明显的阿霉素荧光</a:t>
            </a:r>
            <a:r>
              <a:rPr lang="en-US" altLang="zh-CN" sz="1600" dirty="0">
                <a:solidFill>
                  <a:srgbClr val="00B050"/>
                </a:solidFill>
                <a:sym typeface="+mn-ea"/>
              </a:rPr>
              <a:t>(</a:t>
            </a:r>
            <a:r>
              <a:rPr lang="zh-CN" altLang="en-US" sz="1600" dirty="0">
                <a:solidFill>
                  <a:srgbClr val="00B050"/>
                </a:solidFill>
                <a:sym typeface="+mn-ea"/>
              </a:rPr>
              <a:t>图</a:t>
            </a:r>
            <a:r>
              <a:rPr lang="en-US" altLang="zh-CN" sz="1600" dirty="0">
                <a:solidFill>
                  <a:srgbClr val="00B050"/>
                </a:solidFill>
                <a:sym typeface="+mn-ea"/>
              </a:rPr>
              <a:t>A)</a:t>
            </a:r>
            <a:endParaRPr lang="en-US" altLang="zh-CN" sz="1600" dirty="0">
              <a:solidFill>
                <a:srgbClr val="00B050"/>
              </a:solidFill>
              <a:sym typeface="+mn-ea"/>
            </a:endParaRPr>
          </a:p>
          <a:p>
            <a:pPr marL="342900" indent="-342900" algn="l">
              <a:spcAft>
                <a:spcPts val="1800"/>
              </a:spcAft>
              <a:buFont typeface="Wingdings" panose="05000000000000000000" pitchFamily="2" charset="2"/>
              <a:buChar char="l"/>
            </a:pPr>
            <a:r>
              <a:rPr lang="zh-CN" altLang="en-US" sz="1600" dirty="0">
                <a:solidFill>
                  <a:srgbClr val="00B050"/>
                </a:solidFill>
                <a:sym typeface="+mn-ea"/>
              </a:rPr>
              <a:t>术后</a:t>
            </a:r>
            <a:r>
              <a:rPr lang="en-US" altLang="zh-CN" sz="1600" dirty="0">
                <a:solidFill>
                  <a:srgbClr val="00B050"/>
                </a:solidFill>
                <a:sym typeface="+mn-ea"/>
              </a:rPr>
              <a:t>6</a:t>
            </a:r>
            <a:r>
              <a:rPr lang="zh-CN" altLang="en-US" sz="1600" dirty="0">
                <a:solidFill>
                  <a:srgbClr val="00B050"/>
                </a:solidFill>
                <a:sym typeface="+mn-ea"/>
              </a:rPr>
              <a:t>天心肺脾肾内可见少量阿霉素荧光</a:t>
            </a:r>
            <a:r>
              <a:rPr lang="en-US" altLang="zh-CN" sz="1600" dirty="0">
                <a:solidFill>
                  <a:srgbClr val="00B050"/>
                </a:solidFill>
                <a:sym typeface="+mn-ea"/>
              </a:rPr>
              <a:t>(</a:t>
            </a:r>
            <a:r>
              <a:rPr lang="zh-CN" altLang="en-US" sz="1600" dirty="0">
                <a:solidFill>
                  <a:srgbClr val="00B050"/>
                </a:solidFill>
                <a:sym typeface="+mn-ea"/>
              </a:rPr>
              <a:t>图</a:t>
            </a:r>
            <a:r>
              <a:rPr lang="en-US" altLang="zh-CN" sz="1600" dirty="0">
                <a:solidFill>
                  <a:srgbClr val="00B050"/>
                </a:solidFill>
                <a:sym typeface="+mn-ea"/>
              </a:rPr>
              <a:t>B)</a:t>
            </a:r>
            <a:endParaRPr lang="en-US" altLang="zh-CN" sz="1600" dirty="0">
              <a:solidFill>
                <a:srgbClr val="00B050"/>
              </a:solidFill>
              <a:sym typeface="+mn-ea"/>
            </a:endParaRPr>
          </a:p>
          <a:p>
            <a:pPr marL="342900" indent="-342900" algn="l">
              <a:spcAft>
                <a:spcPts val="1800"/>
              </a:spcAft>
              <a:buFont typeface="Wingdings" panose="05000000000000000000" pitchFamily="2" charset="2"/>
              <a:buChar char="l"/>
            </a:pPr>
            <a:r>
              <a:rPr lang="zh-CN" altLang="en-US" sz="1600" dirty="0">
                <a:solidFill>
                  <a:srgbClr val="00B050"/>
                </a:solidFill>
                <a:sym typeface="+mn-ea"/>
              </a:rPr>
              <a:t>术后</a:t>
            </a:r>
            <a:r>
              <a:rPr lang="en-US" altLang="zh-CN" sz="1600" dirty="0">
                <a:solidFill>
                  <a:srgbClr val="00B050"/>
                </a:solidFill>
                <a:sym typeface="+mn-ea"/>
              </a:rPr>
              <a:t>9</a:t>
            </a:r>
            <a:r>
              <a:rPr lang="zh-CN" altLang="en-US" sz="1600" dirty="0">
                <a:solidFill>
                  <a:srgbClr val="00B050"/>
                </a:solidFill>
                <a:sym typeface="+mn-ea"/>
              </a:rPr>
              <a:t>天，心肌内未见阿霉素荧光，肺脾肾内可见少量阿霉素荧光</a:t>
            </a:r>
            <a:r>
              <a:rPr lang="en-US" altLang="zh-CN" sz="1600" dirty="0">
                <a:solidFill>
                  <a:srgbClr val="00B050"/>
                </a:solidFill>
                <a:sym typeface="+mn-ea"/>
              </a:rPr>
              <a:t>(</a:t>
            </a:r>
            <a:r>
              <a:rPr lang="zh-CN" altLang="en-US" sz="1600" dirty="0">
                <a:solidFill>
                  <a:srgbClr val="00B050"/>
                </a:solidFill>
                <a:sym typeface="+mn-ea"/>
              </a:rPr>
              <a:t>图</a:t>
            </a:r>
            <a:r>
              <a:rPr lang="en-US" altLang="zh-CN" sz="1600" dirty="0">
                <a:solidFill>
                  <a:srgbClr val="00B050"/>
                </a:solidFill>
                <a:sym typeface="+mn-ea"/>
              </a:rPr>
              <a:t>C)</a:t>
            </a:r>
            <a:endParaRPr lang="en-US" altLang="zh-CN" sz="1600" dirty="0">
              <a:solidFill>
                <a:srgbClr val="00B050"/>
              </a:solidFill>
              <a:sym typeface="+mn-ea"/>
            </a:endParaRPr>
          </a:p>
        </p:txBody>
      </p:sp>
      <p:sp>
        <p:nvSpPr>
          <p:cNvPr id="1048880" name="文本框 14"/>
          <p:cNvSpPr txBox="1"/>
          <p:nvPr/>
        </p:nvSpPr>
        <p:spPr>
          <a:xfrm>
            <a:off x="5766477" y="2630117"/>
            <a:ext cx="311643" cy="640080"/>
          </a:xfrm>
          <a:prstGeom prst="rect">
            <a:avLst/>
          </a:prstGeom>
          <a:noFill/>
          <a:ln w="9525">
            <a:noFill/>
          </a:ln>
        </p:spPr>
        <p:txBody>
          <a:bodyPr wrap="square">
            <a:spAutoFit/>
          </a:bodyPr>
          <a:lstStyle/>
          <a:p>
            <a:r>
              <a:rPr lang="en-US" altLang="zh-CN">
                <a:solidFill>
                  <a:schemeClr val="bg1"/>
                </a:solidFill>
              </a:rPr>
              <a:t>H</a:t>
            </a:r>
            <a:endParaRPr lang="en-US" altLang="zh-CN">
              <a:solidFill>
                <a:schemeClr val="bg1"/>
              </a:solidFill>
            </a:endParaRPr>
          </a:p>
          <a:p>
            <a:endParaRPr lang="zh-CN" altLang="en-US"/>
          </a:p>
        </p:txBody>
      </p:sp>
      <p:sp>
        <p:nvSpPr>
          <p:cNvPr id="1048881"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grpSp>
        <p:nvGrpSpPr>
          <p:cNvPr id="149" name="组合 26"/>
          <p:cNvGrpSpPr/>
          <p:nvPr/>
        </p:nvGrpSpPr>
        <p:grpSpPr>
          <a:xfrm>
            <a:off x="1022985" y="1722120"/>
            <a:ext cx="8324850" cy="4524375"/>
            <a:chOff x="558" y="262"/>
            <a:chExt cx="18242" cy="9156"/>
          </a:xfrm>
        </p:grpSpPr>
        <p:grpSp>
          <p:nvGrpSpPr>
            <p:cNvPr id="150" name="组合 10"/>
            <p:cNvGrpSpPr/>
            <p:nvPr/>
          </p:nvGrpSpPr>
          <p:grpSpPr>
            <a:xfrm>
              <a:off x="559" y="269"/>
              <a:ext cx="10309" cy="3352"/>
              <a:chOff x="559" y="269"/>
              <a:chExt cx="7967" cy="2730"/>
            </a:xfrm>
          </p:grpSpPr>
          <p:pic>
            <p:nvPicPr>
              <p:cNvPr id="2097296" name="图片 116"/>
              <p:cNvPicPr/>
              <p:nvPr/>
            </p:nvPicPr>
            <p:blipFill>
              <a:blip r:embed="rId2"/>
              <a:stretch>
                <a:fillRect/>
              </a:stretch>
            </p:blipFill>
            <p:spPr>
              <a:xfrm>
                <a:off x="559" y="269"/>
                <a:ext cx="3967" cy="2715"/>
              </a:xfrm>
              <a:prstGeom prst="rect">
                <a:avLst/>
              </a:prstGeom>
              <a:noFill/>
              <a:ln w="9525">
                <a:noFill/>
              </a:ln>
            </p:spPr>
          </p:pic>
          <p:pic>
            <p:nvPicPr>
              <p:cNvPr id="2097297" name="图片 117"/>
              <p:cNvPicPr/>
              <p:nvPr/>
            </p:nvPicPr>
            <p:blipFill>
              <a:blip r:embed="rId3"/>
              <a:stretch>
                <a:fillRect/>
              </a:stretch>
            </p:blipFill>
            <p:spPr>
              <a:xfrm>
                <a:off x="4526" y="269"/>
                <a:ext cx="4000" cy="2730"/>
              </a:xfrm>
              <a:prstGeom prst="rect">
                <a:avLst/>
              </a:prstGeom>
              <a:noFill/>
              <a:ln w="9525">
                <a:noFill/>
              </a:ln>
            </p:spPr>
          </p:pic>
          <p:sp>
            <p:nvSpPr>
              <p:cNvPr id="1048882" name="文本框 1073742877"/>
              <p:cNvSpPr txBox="1"/>
              <p:nvPr/>
            </p:nvSpPr>
            <p:spPr>
              <a:xfrm>
                <a:off x="769" y="269"/>
                <a:ext cx="533" cy="759"/>
              </a:xfrm>
              <a:prstGeom prst="rect">
                <a:avLst/>
              </a:prstGeom>
              <a:noFill/>
              <a:ln w="9525">
                <a:noFill/>
              </a:ln>
            </p:spPr>
            <p:txBody>
              <a:bodyPr vert="horz" wrap="square" anchor="t"/>
              <a:lstStyle/>
              <a:p>
                <a:r>
                  <a:rPr lang="zh-CN" altLang="en-US" sz="4000">
                    <a:solidFill>
                      <a:schemeClr val="bg1"/>
                    </a:solidFill>
                  </a:rPr>
                  <a:t>A</a:t>
                </a:r>
                <a:endParaRPr lang="zh-CN" altLang="en-US" sz="4000">
                  <a:solidFill>
                    <a:schemeClr val="bg1"/>
                  </a:solidFill>
                </a:endParaRPr>
              </a:p>
              <a:p>
                <a:endParaRPr lang="zh-CN" altLang="en-US"/>
              </a:p>
              <a:p>
                <a:endParaRPr lang="zh-CN" altLang="en-US"/>
              </a:p>
            </p:txBody>
          </p:sp>
          <p:sp>
            <p:nvSpPr>
              <p:cNvPr id="1048883" name="文本框 1073742880"/>
              <p:cNvSpPr txBox="1"/>
              <p:nvPr/>
            </p:nvSpPr>
            <p:spPr>
              <a:xfrm>
                <a:off x="3593" y="2203"/>
                <a:ext cx="933" cy="679"/>
              </a:xfrm>
              <a:prstGeom prst="rect">
                <a:avLst/>
              </a:prstGeom>
              <a:noFill/>
              <a:ln w="9525">
                <a:noFill/>
              </a:ln>
            </p:spPr>
            <p:txBody>
              <a:bodyPr vert="horz" wrap="square" anchor="t"/>
              <a:lstStyle/>
              <a:p>
                <a:r>
                  <a:rPr lang="en-US" altLang="zh-CN">
                    <a:solidFill>
                      <a:schemeClr val="bg1"/>
                    </a:solidFill>
                  </a:rPr>
                  <a:t>SP </a:t>
                </a:r>
                <a:endParaRPr lang="en-US" altLang="zh-CN">
                  <a:solidFill>
                    <a:schemeClr val="bg1"/>
                  </a:solidFill>
                </a:endParaRPr>
              </a:p>
              <a:p>
                <a:endParaRPr lang="zh-CN" altLang="en-US"/>
              </a:p>
            </p:txBody>
          </p:sp>
        </p:grpSp>
        <p:grpSp>
          <p:nvGrpSpPr>
            <p:cNvPr id="151" name="组合 7"/>
            <p:cNvGrpSpPr/>
            <p:nvPr/>
          </p:nvGrpSpPr>
          <p:grpSpPr>
            <a:xfrm>
              <a:off x="558" y="3968"/>
              <a:ext cx="5216" cy="5449"/>
              <a:chOff x="-3180" y="1667"/>
              <a:chExt cx="7144" cy="6910"/>
            </a:xfrm>
          </p:grpSpPr>
          <p:pic>
            <p:nvPicPr>
              <p:cNvPr id="2097298" name="图片 90" descr="L10肺"/>
              <p:cNvPicPr>
                <a:picLocks noChangeAspect="1"/>
              </p:cNvPicPr>
              <p:nvPr/>
            </p:nvPicPr>
            <p:blipFill>
              <a:blip r:embed="rId4"/>
              <a:stretch>
                <a:fillRect/>
              </a:stretch>
            </p:blipFill>
            <p:spPr>
              <a:xfrm>
                <a:off x="444" y="1667"/>
                <a:ext cx="3520" cy="3308"/>
              </a:xfrm>
              <a:prstGeom prst="rect">
                <a:avLst/>
              </a:prstGeom>
              <a:noFill/>
              <a:ln w="9525">
                <a:noFill/>
              </a:ln>
            </p:spPr>
          </p:pic>
          <p:pic>
            <p:nvPicPr>
              <p:cNvPr id="2097299" name="图片 99" descr="L10脾"/>
              <p:cNvPicPr>
                <a:picLocks noChangeAspect="1"/>
              </p:cNvPicPr>
              <p:nvPr/>
            </p:nvPicPr>
            <p:blipFill>
              <a:blip r:embed="rId5"/>
              <a:stretch>
                <a:fillRect/>
              </a:stretch>
            </p:blipFill>
            <p:spPr>
              <a:xfrm>
                <a:off x="-3180" y="4961"/>
                <a:ext cx="3624" cy="3613"/>
              </a:xfrm>
              <a:prstGeom prst="rect">
                <a:avLst/>
              </a:prstGeom>
              <a:noFill/>
              <a:ln w="9525">
                <a:noFill/>
              </a:ln>
            </p:spPr>
          </p:pic>
          <p:pic>
            <p:nvPicPr>
              <p:cNvPr id="2097300" name="图片 100" descr="L10肾"/>
              <p:cNvPicPr>
                <a:picLocks noChangeAspect="1"/>
              </p:cNvPicPr>
              <p:nvPr/>
            </p:nvPicPr>
            <p:blipFill>
              <a:blip r:embed="rId6"/>
              <a:stretch>
                <a:fillRect/>
              </a:stretch>
            </p:blipFill>
            <p:spPr>
              <a:xfrm>
                <a:off x="443" y="4961"/>
                <a:ext cx="3520" cy="3616"/>
              </a:xfrm>
              <a:prstGeom prst="rect">
                <a:avLst/>
              </a:prstGeom>
              <a:noFill/>
              <a:ln w="9525">
                <a:noFill/>
              </a:ln>
            </p:spPr>
          </p:pic>
          <p:pic>
            <p:nvPicPr>
              <p:cNvPr id="2097301" name="图片 89" descr="L10心"/>
              <p:cNvPicPr>
                <a:picLocks noChangeAspect="1"/>
              </p:cNvPicPr>
              <p:nvPr/>
            </p:nvPicPr>
            <p:blipFill>
              <a:blip r:embed="rId7"/>
              <a:stretch>
                <a:fillRect/>
              </a:stretch>
            </p:blipFill>
            <p:spPr>
              <a:xfrm>
                <a:off x="-3180" y="1668"/>
                <a:ext cx="3623" cy="3306"/>
              </a:xfrm>
              <a:prstGeom prst="rect">
                <a:avLst/>
              </a:prstGeom>
              <a:noFill/>
              <a:ln w="9525">
                <a:noFill/>
              </a:ln>
            </p:spPr>
          </p:pic>
        </p:grpSp>
        <p:sp>
          <p:nvSpPr>
            <p:cNvPr id="1048884" name="文本框 1073742877"/>
            <p:cNvSpPr txBox="1"/>
            <p:nvPr/>
          </p:nvSpPr>
          <p:spPr>
            <a:xfrm>
              <a:off x="835" y="4149"/>
              <a:ext cx="701" cy="932"/>
            </a:xfrm>
            <a:prstGeom prst="rect">
              <a:avLst/>
            </a:prstGeom>
            <a:noFill/>
            <a:ln w="9525">
              <a:noFill/>
            </a:ln>
          </p:spPr>
          <p:txBody>
            <a:bodyPr vert="horz" wrap="square" anchor="t"/>
            <a:lstStyle/>
            <a:p>
              <a:r>
                <a:rPr lang="en-US" altLang="zh-CN" sz="4000">
                  <a:solidFill>
                    <a:schemeClr val="bg1"/>
                  </a:solidFill>
                </a:rPr>
                <a:t>B</a:t>
              </a:r>
              <a:endParaRPr lang="en-US" altLang="zh-CN" sz="4000">
                <a:solidFill>
                  <a:schemeClr val="bg1"/>
                </a:solidFill>
              </a:endParaRPr>
            </a:p>
            <a:p>
              <a:endParaRPr lang="zh-CN" altLang="en-US"/>
            </a:p>
            <a:p>
              <a:endParaRPr lang="zh-CN" altLang="en-US"/>
            </a:p>
          </p:txBody>
        </p:sp>
        <p:sp>
          <p:nvSpPr>
            <p:cNvPr id="1048885" name="文本框 1073742877"/>
            <p:cNvSpPr txBox="1"/>
            <p:nvPr/>
          </p:nvSpPr>
          <p:spPr>
            <a:xfrm>
              <a:off x="1914" y="5431"/>
              <a:ext cx="701" cy="932"/>
            </a:xfrm>
            <a:prstGeom prst="rect">
              <a:avLst/>
            </a:prstGeom>
            <a:noFill/>
            <a:ln w="9525">
              <a:noFill/>
            </a:ln>
          </p:spPr>
          <p:txBody>
            <a:bodyPr vert="horz" wrap="square" anchor="t"/>
            <a:lstStyle/>
            <a:p>
              <a:r>
                <a:rPr lang="en-US" altLang="zh-CN">
                  <a:solidFill>
                    <a:schemeClr val="bg1"/>
                  </a:solidFill>
                </a:rPr>
                <a:t>H</a:t>
              </a:r>
              <a:endParaRPr lang="en-US" altLang="zh-CN">
                <a:solidFill>
                  <a:schemeClr val="bg1"/>
                </a:solidFill>
              </a:endParaRPr>
            </a:p>
            <a:p>
              <a:endParaRPr lang="zh-CN" altLang="en-US"/>
            </a:p>
            <a:p>
              <a:endParaRPr lang="zh-CN" altLang="en-US"/>
            </a:p>
          </p:txBody>
        </p:sp>
        <p:sp>
          <p:nvSpPr>
            <p:cNvPr id="1048886" name="文本框 1073742877"/>
            <p:cNvSpPr txBox="1"/>
            <p:nvPr/>
          </p:nvSpPr>
          <p:spPr>
            <a:xfrm>
              <a:off x="4955" y="5431"/>
              <a:ext cx="701" cy="932"/>
            </a:xfrm>
            <a:prstGeom prst="rect">
              <a:avLst/>
            </a:prstGeom>
            <a:noFill/>
            <a:ln w="9525">
              <a:noFill/>
            </a:ln>
          </p:spPr>
          <p:txBody>
            <a:bodyPr vert="horz" wrap="square" anchor="t"/>
            <a:lstStyle/>
            <a:p>
              <a:r>
                <a:rPr lang="en-US" altLang="zh-CN">
                  <a:solidFill>
                    <a:schemeClr val="bg1"/>
                  </a:solidFill>
                </a:rPr>
                <a:t>L</a:t>
              </a:r>
              <a:endParaRPr lang="en-US" altLang="zh-CN">
                <a:solidFill>
                  <a:schemeClr val="bg1"/>
                </a:solidFill>
              </a:endParaRPr>
            </a:p>
            <a:p>
              <a:endParaRPr lang="zh-CN" altLang="en-US"/>
            </a:p>
            <a:p>
              <a:endParaRPr lang="zh-CN" altLang="en-US"/>
            </a:p>
          </p:txBody>
        </p:sp>
        <p:sp>
          <p:nvSpPr>
            <p:cNvPr id="1048887" name="文本框 1073742877"/>
            <p:cNvSpPr txBox="1"/>
            <p:nvPr/>
          </p:nvSpPr>
          <p:spPr>
            <a:xfrm>
              <a:off x="1914" y="8483"/>
              <a:ext cx="923" cy="932"/>
            </a:xfrm>
            <a:prstGeom prst="rect">
              <a:avLst/>
            </a:prstGeom>
            <a:noFill/>
            <a:ln w="9525">
              <a:noFill/>
            </a:ln>
          </p:spPr>
          <p:txBody>
            <a:bodyPr vert="horz" wrap="square" anchor="t"/>
            <a:lstStyle/>
            <a:p>
              <a:r>
                <a:rPr lang="en-US" altLang="zh-CN">
                  <a:solidFill>
                    <a:schemeClr val="bg1"/>
                  </a:solidFill>
                </a:rPr>
                <a:t>SP</a:t>
              </a:r>
              <a:endParaRPr lang="en-US" altLang="zh-CN">
                <a:solidFill>
                  <a:schemeClr val="bg1"/>
                </a:solidFill>
              </a:endParaRPr>
            </a:p>
            <a:p>
              <a:endParaRPr lang="zh-CN" altLang="en-US"/>
            </a:p>
            <a:p>
              <a:endParaRPr lang="zh-CN" altLang="en-US"/>
            </a:p>
          </p:txBody>
        </p:sp>
        <p:sp>
          <p:nvSpPr>
            <p:cNvPr id="1048888" name="文本框 1073742877"/>
            <p:cNvSpPr txBox="1"/>
            <p:nvPr/>
          </p:nvSpPr>
          <p:spPr>
            <a:xfrm>
              <a:off x="4955" y="8483"/>
              <a:ext cx="701" cy="932"/>
            </a:xfrm>
            <a:prstGeom prst="rect">
              <a:avLst/>
            </a:prstGeom>
            <a:noFill/>
            <a:ln w="9525">
              <a:noFill/>
            </a:ln>
          </p:spPr>
          <p:txBody>
            <a:bodyPr vert="horz" wrap="square" anchor="t"/>
            <a:lstStyle/>
            <a:p>
              <a:r>
                <a:rPr lang="en-US" altLang="zh-CN">
                  <a:solidFill>
                    <a:schemeClr val="bg1"/>
                  </a:solidFill>
                </a:rPr>
                <a:t>K</a:t>
              </a:r>
              <a:endParaRPr lang="en-US" altLang="zh-CN">
                <a:solidFill>
                  <a:schemeClr val="bg1"/>
                </a:solidFill>
              </a:endParaRPr>
            </a:p>
            <a:p>
              <a:endParaRPr lang="zh-CN" altLang="en-US"/>
            </a:p>
            <a:p>
              <a:endParaRPr lang="zh-CN" altLang="en-US"/>
            </a:p>
          </p:txBody>
        </p:sp>
        <p:pic>
          <p:nvPicPr>
            <p:cNvPr id="2097302" name="图表 1"/>
            <p:cNvPicPr/>
            <p:nvPr/>
          </p:nvPicPr>
          <p:blipFill>
            <a:blip r:embed="rId8"/>
            <a:stretch>
              <a:fillRect/>
            </a:stretch>
          </p:blipFill>
          <p:spPr>
            <a:xfrm>
              <a:off x="6007" y="3970"/>
              <a:ext cx="5024" cy="5446"/>
            </a:xfrm>
            <a:prstGeom prst="rect">
              <a:avLst/>
            </a:prstGeom>
            <a:noFill/>
            <a:ln w="9525">
              <a:noFill/>
            </a:ln>
          </p:spPr>
        </p:pic>
        <p:pic>
          <p:nvPicPr>
            <p:cNvPr id="2097303" name="图片 110" descr="25号肺"/>
            <p:cNvPicPr>
              <a:picLocks noChangeAspect="1"/>
            </p:cNvPicPr>
            <p:nvPr/>
          </p:nvPicPr>
          <p:blipFill>
            <a:blip r:embed="rId9"/>
            <a:stretch>
              <a:fillRect/>
            </a:stretch>
          </p:blipFill>
          <p:spPr>
            <a:xfrm>
              <a:off x="11126" y="262"/>
              <a:ext cx="3885" cy="4431"/>
            </a:xfrm>
            <a:prstGeom prst="rect">
              <a:avLst/>
            </a:prstGeom>
            <a:noFill/>
            <a:ln w="9525">
              <a:noFill/>
            </a:ln>
          </p:spPr>
        </p:pic>
        <p:pic>
          <p:nvPicPr>
            <p:cNvPr id="2097304" name="图片 111" descr="25脾"/>
            <p:cNvPicPr>
              <a:picLocks noChangeAspect="1"/>
            </p:cNvPicPr>
            <p:nvPr/>
          </p:nvPicPr>
          <p:blipFill>
            <a:blip r:embed="rId10"/>
            <a:stretch>
              <a:fillRect/>
            </a:stretch>
          </p:blipFill>
          <p:spPr>
            <a:xfrm>
              <a:off x="15011" y="262"/>
              <a:ext cx="3789" cy="4430"/>
            </a:xfrm>
            <a:prstGeom prst="rect">
              <a:avLst/>
            </a:prstGeom>
            <a:noFill/>
            <a:ln w="9525">
              <a:noFill/>
            </a:ln>
          </p:spPr>
        </p:pic>
        <p:pic>
          <p:nvPicPr>
            <p:cNvPr id="2097305" name="图片 116" descr="25肾"/>
            <p:cNvPicPr>
              <a:picLocks noChangeAspect="1"/>
            </p:cNvPicPr>
            <p:nvPr/>
          </p:nvPicPr>
          <p:blipFill>
            <a:blip r:embed="rId11"/>
            <a:stretch>
              <a:fillRect/>
            </a:stretch>
          </p:blipFill>
          <p:spPr>
            <a:xfrm>
              <a:off x="11126" y="4693"/>
              <a:ext cx="3886" cy="4725"/>
            </a:xfrm>
            <a:prstGeom prst="rect">
              <a:avLst/>
            </a:prstGeom>
            <a:noFill/>
            <a:ln w="9525">
              <a:noFill/>
            </a:ln>
          </p:spPr>
        </p:pic>
        <p:pic>
          <p:nvPicPr>
            <p:cNvPr id="2097306" name="图表 1"/>
            <p:cNvPicPr/>
            <p:nvPr/>
          </p:nvPicPr>
          <p:blipFill>
            <a:blip r:embed="rId12"/>
            <a:stretch>
              <a:fillRect/>
            </a:stretch>
          </p:blipFill>
          <p:spPr>
            <a:xfrm>
              <a:off x="15012" y="4693"/>
              <a:ext cx="3787" cy="4722"/>
            </a:xfrm>
            <a:prstGeom prst="rect">
              <a:avLst/>
            </a:prstGeom>
            <a:noFill/>
            <a:ln w="9525">
              <a:noFill/>
            </a:ln>
          </p:spPr>
        </p:pic>
        <p:sp>
          <p:nvSpPr>
            <p:cNvPr id="1048889" name="文本框 1073742860"/>
            <p:cNvSpPr txBox="1"/>
            <p:nvPr/>
          </p:nvSpPr>
          <p:spPr>
            <a:xfrm>
              <a:off x="13947" y="2644"/>
              <a:ext cx="426" cy="745"/>
            </a:xfrm>
            <a:prstGeom prst="rect">
              <a:avLst/>
            </a:prstGeom>
            <a:noFill/>
            <a:ln w="9525">
              <a:noFill/>
            </a:ln>
          </p:spPr>
          <p:txBody>
            <a:bodyPr vert="horz" wrap="square" anchor="t">
              <a:spAutoFit/>
            </a:bodyPr>
            <a:lstStyle/>
            <a:p>
              <a:r>
                <a:rPr lang="zh-CN" altLang="en-US">
                  <a:solidFill>
                    <a:schemeClr val="bg1"/>
                  </a:solidFill>
                </a:rPr>
                <a:t>L</a:t>
              </a:r>
              <a:endParaRPr lang="zh-CN" altLang="en-US"/>
            </a:p>
          </p:txBody>
        </p:sp>
        <p:sp>
          <p:nvSpPr>
            <p:cNvPr id="1048890" name="文本框 1"/>
            <p:cNvSpPr txBox="1"/>
            <p:nvPr/>
          </p:nvSpPr>
          <p:spPr>
            <a:xfrm>
              <a:off x="17431" y="2499"/>
              <a:ext cx="1045" cy="745"/>
            </a:xfrm>
            <a:prstGeom prst="rect">
              <a:avLst/>
            </a:prstGeom>
            <a:noFill/>
            <a:ln w="9525">
              <a:noFill/>
            </a:ln>
          </p:spPr>
          <p:txBody>
            <a:bodyPr vert="horz" wrap="square" anchor="t">
              <a:spAutoFit/>
            </a:bodyPr>
            <a:lstStyle/>
            <a:p>
              <a:r>
                <a:rPr lang="en-US" altLang="zh-CN">
                  <a:solidFill>
                    <a:schemeClr val="bg1"/>
                  </a:solidFill>
                </a:rPr>
                <a:t>SP</a:t>
              </a:r>
              <a:endParaRPr lang="en-US" altLang="zh-CN">
                <a:solidFill>
                  <a:schemeClr val="bg1"/>
                </a:solidFill>
              </a:endParaRPr>
            </a:p>
          </p:txBody>
        </p:sp>
        <p:sp>
          <p:nvSpPr>
            <p:cNvPr id="1048891" name="文本框 2"/>
            <p:cNvSpPr txBox="1"/>
            <p:nvPr/>
          </p:nvSpPr>
          <p:spPr>
            <a:xfrm>
              <a:off x="14202" y="8237"/>
              <a:ext cx="483" cy="745"/>
            </a:xfrm>
            <a:prstGeom prst="rect">
              <a:avLst/>
            </a:prstGeom>
            <a:noFill/>
            <a:ln w="9525">
              <a:noFill/>
            </a:ln>
          </p:spPr>
          <p:txBody>
            <a:bodyPr vert="horz" wrap="square" anchor="t">
              <a:spAutoFit/>
            </a:bodyPr>
            <a:lstStyle/>
            <a:p>
              <a:r>
                <a:rPr lang="zh-CN" altLang="en-US">
                  <a:solidFill>
                    <a:schemeClr val="bg1"/>
                  </a:solidFill>
                </a:rPr>
                <a:t>K</a:t>
              </a:r>
              <a:endParaRPr lang="zh-CN" altLang="en-US"/>
            </a:p>
          </p:txBody>
        </p:sp>
        <p:sp>
          <p:nvSpPr>
            <p:cNvPr id="1048892" name="文本框 1073742877"/>
            <p:cNvSpPr txBox="1"/>
            <p:nvPr/>
          </p:nvSpPr>
          <p:spPr>
            <a:xfrm>
              <a:off x="11415" y="262"/>
              <a:ext cx="690" cy="932"/>
            </a:xfrm>
            <a:prstGeom prst="rect">
              <a:avLst/>
            </a:prstGeom>
            <a:noFill/>
            <a:ln w="9525">
              <a:noFill/>
            </a:ln>
          </p:spPr>
          <p:txBody>
            <a:bodyPr vert="horz" wrap="square" anchor="t"/>
            <a:lstStyle/>
            <a:p>
              <a:r>
                <a:rPr lang="en-US" altLang="zh-CN" sz="4000">
                  <a:solidFill>
                    <a:schemeClr val="bg1"/>
                  </a:solidFill>
                </a:rPr>
                <a:t>C</a:t>
              </a:r>
              <a:endParaRPr lang="zh-CN" altLang="en-US" sz="4000"/>
            </a:p>
            <a:p>
              <a:endParaRPr lang="zh-CN" altLang="en-US" sz="4000"/>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3" name="文本框 118"/>
          <p:cNvSpPr txBox="1"/>
          <p:nvPr/>
        </p:nvSpPr>
        <p:spPr>
          <a:xfrm>
            <a:off x="1039495" y="1131570"/>
            <a:ext cx="9955530"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7</a:t>
            </a:r>
            <a:r>
              <a:rPr lang="zh-CN" altLang="en-US" dirty="0"/>
              <a:t>   多功能微球栓塞术后</a:t>
            </a:r>
            <a:r>
              <a:rPr lang="en-US" altLang="zh-CN" dirty="0"/>
              <a:t>1-6-9</a:t>
            </a:r>
            <a:r>
              <a:rPr lang="zh-CN" altLang="en-US" dirty="0"/>
              <a:t>天肺脾肾心肌组织</a:t>
            </a:r>
            <a:r>
              <a:rPr lang="en-US" altLang="zh-CN" dirty="0"/>
              <a:t>HE</a:t>
            </a:r>
            <a:r>
              <a:rPr lang="zh-CN" altLang="en-US" dirty="0"/>
              <a:t>染色未见异常改变</a:t>
            </a:r>
            <a:endParaRPr lang="zh-CN" altLang="en-US" dirty="0"/>
          </a:p>
        </p:txBody>
      </p:sp>
      <p:sp>
        <p:nvSpPr>
          <p:cNvPr id="104889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895" name="文本框 7"/>
          <p:cNvSpPr txBox="1"/>
          <p:nvPr/>
        </p:nvSpPr>
        <p:spPr>
          <a:xfrm>
            <a:off x="1469784" y="6024527"/>
            <a:ext cx="9267624"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dirty="0"/>
              <a:t>治疗</a:t>
            </a:r>
            <a:r>
              <a:rPr lang="en-US" altLang="zh-CN" dirty="0"/>
              <a:t>1-6-9</a:t>
            </a:r>
            <a:r>
              <a:rPr lang="zh-CN" altLang="en-US" dirty="0"/>
              <a:t>天后的肺，脾，肾，心肌组织</a:t>
            </a:r>
            <a:r>
              <a:rPr lang="en-US" altLang="zh-CN" dirty="0"/>
              <a:t>HE</a:t>
            </a:r>
            <a:r>
              <a:rPr lang="zh-CN" altLang="en-US" dirty="0"/>
              <a:t>染色</a:t>
            </a:r>
            <a:endParaRPr lang="zh-CN" altLang="en-US" dirty="0"/>
          </a:p>
        </p:txBody>
      </p:sp>
      <p:grpSp>
        <p:nvGrpSpPr>
          <p:cNvPr id="153" name="组合 23"/>
          <p:cNvGrpSpPr/>
          <p:nvPr/>
        </p:nvGrpSpPr>
        <p:grpSpPr>
          <a:xfrm>
            <a:off x="508000" y="1704975"/>
            <a:ext cx="9312275" cy="4476115"/>
            <a:chOff x="5463" y="613"/>
            <a:chExt cx="13235" cy="7687"/>
          </a:xfrm>
        </p:grpSpPr>
        <p:grpSp>
          <p:nvGrpSpPr>
            <p:cNvPr id="154" name="组合 8"/>
            <p:cNvGrpSpPr/>
            <p:nvPr/>
          </p:nvGrpSpPr>
          <p:grpSpPr>
            <a:xfrm>
              <a:off x="7715" y="613"/>
              <a:ext cx="10983" cy="7687"/>
              <a:chOff x="7715" y="613"/>
              <a:chExt cx="10983" cy="7687"/>
            </a:xfrm>
          </p:grpSpPr>
          <p:grpSp>
            <p:nvGrpSpPr>
              <p:cNvPr id="155" name="组合 4"/>
              <p:cNvGrpSpPr/>
              <p:nvPr/>
            </p:nvGrpSpPr>
            <p:grpSpPr>
              <a:xfrm>
                <a:off x="7715" y="1435"/>
                <a:ext cx="10983" cy="6865"/>
                <a:chOff x="2700" y="83"/>
                <a:chExt cx="16413" cy="9994"/>
              </a:xfrm>
            </p:grpSpPr>
            <p:grpSp>
              <p:nvGrpSpPr>
                <p:cNvPr id="156" name="组合 5"/>
                <p:cNvGrpSpPr/>
                <p:nvPr/>
              </p:nvGrpSpPr>
              <p:grpSpPr>
                <a:xfrm>
                  <a:off x="2707" y="3801"/>
                  <a:ext cx="16405" cy="3413"/>
                  <a:chOff x="212" y="198"/>
                  <a:chExt cx="18332" cy="4028"/>
                </a:xfrm>
              </p:grpSpPr>
              <p:pic>
                <p:nvPicPr>
                  <p:cNvPr id="2097307" name="图片 9" descr="6-肺-10"/>
                  <p:cNvPicPr>
                    <a:picLocks noChangeAspect="1"/>
                  </p:cNvPicPr>
                  <p:nvPr/>
                </p:nvPicPr>
                <p:blipFill>
                  <a:blip r:embed="rId1"/>
                  <a:stretch>
                    <a:fillRect/>
                  </a:stretch>
                </p:blipFill>
                <p:spPr>
                  <a:xfrm>
                    <a:off x="212" y="198"/>
                    <a:ext cx="4771" cy="4029"/>
                  </a:xfrm>
                  <a:prstGeom prst="rect">
                    <a:avLst/>
                  </a:prstGeom>
                </p:spPr>
              </p:pic>
              <p:pic>
                <p:nvPicPr>
                  <p:cNvPr id="2097308" name="图片 10" descr="脾-10-6"/>
                  <p:cNvPicPr>
                    <a:picLocks noChangeAspect="1"/>
                  </p:cNvPicPr>
                  <p:nvPr/>
                </p:nvPicPr>
                <p:blipFill>
                  <a:blip r:embed="rId2"/>
                  <a:stretch>
                    <a:fillRect/>
                  </a:stretch>
                </p:blipFill>
                <p:spPr>
                  <a:xfrm>
                    <a:off x="4983" y="198"/>
                    <a:ext cx="4514" cy="4029"/>
                  </a:xfrm>
                  <a:prstGeom prst="rect">
                    <a:avLst/>
                  </a:prstGeom>
                </p:spPr>
              </p:pic>
              <p:pic>
                <p:nvPicPr>
                  <p:cNvPr id="2097309" name="图片 11" descr="肾-10-6"/>
                  <p:cNvPicPr>
                    <a:picLocks noChangeAspect="1"/>
                  </p:cNvPicPr>
                  <p:nvPr/>
                </p:nvPicPr>
                <p:blipFill>
                  <a:blip r:embed="rId3"/>
                  <a:stretch>
                    <a:fillRect/>
                  </a:stretch>
                </p:blipFill>
                <p:spPr>
                  <a:xfrm>
                    <a:off x="9497" y="198"/>
                    <a:ext cx="4473" cy="4029"/>
                  </a:xfrm>
                  <a:prstGeom prst="rect">
                    <a:avLst/>
                  </a:prstGeom>
                </p:spPr>
              </p:pic>
              <p:pic>
                <p:nvPicPr>
                  <p:cNvPr id="2097310" name="图片 22" descr="心-10-6"/>
                  <p:cNvPicPr>
                    <a:picLocks noChangeAspect="1"/>
                  </p:cNvPicPr>
                  <p:nvPr/>
                </p:nvPicPr>
                <p:blipFill>
                  <a:blip r:embed="rId4"/>
                  <a:stretch>
                    <a:fillRect/>
                  </a:stretch>
                </p:blipFill>
                <p:spPr>
                  <a:xfrm>
                    <a:off x="13970" y="198"/>
                    <a:ext cx="4575" cy="4029"/>
                  </a:xfrm>
                  <a:prstGeom prst="rect">
                    <a:avLst/>
                  </a:prstGeom>
                </p:spPr>
              </p:pic>
            </p:grpSp>
            <p:grpSp>
              <p:nvGrpSpPr>
                <p:cNvPr id="157" name="组合 30"/>
                <p:cNvGrpSpPr/>
                <p:nvPr/>
              </p:nvGrpSpPr>
              <p:grpSpPr>
                <a:xfrm>
                  <a:off x="2700" y="7063"/>
                  <a:ext cx="16413" cy="3015"/>
                  <a:chOff x="-99" y="-3"/>
                  <a:chExt cx="18340" cy="3174"/>
                </a:xfrm>
              </p:grpSpPr>
              <p:pic>
                <p:nvPicPr>
                  <p:cNvPr id="2097311" name="图片 31" descr="25-肺-10"/>
                  <p:cNvPicPr>
                    <a:picLocks noChangeAspect="1"/>
                  </p:cNvPicPr>
                  <p:nvPr/>
                </p:nvPicPr>
                <p:blipFill>
                  <a:blip r:embed="rId5"/>
                  <a:stretch>
                    <a:fillRect/>
                  </a:stretch>
                </p:blipFill>
                <p:spPr>
                  <a:xfrm>
                    <a:off x="-99" y="-3"/>
                    <a:ext cx="4772" cy="3175"/>
                  </a:xfrm>
                  <a:prstGeom prst="rect">
                    <a:avLst/>
                  </a:prstGeom>
                </p:spPr>
              </p:pic>
              <p:pic>
                <p:nvPicPr>
                  <p:cNvPr id="2097312" name="图片 32" descr="25-脾-10"/>
                  <p:cNvPicPr>
                    <a:picLocks noChangeAspect="1"/>
                  </p:cNvPicPr>
                  <p:nvPr/>
                </p:nvPicPr>
                <p:blipFill>
                  <a:blip r:embed="rId6"/>
                  <a:stretch>
                    <a:fillRect/>
                  </a:stretch>
                </p:blipFill>
                <p:spPr>
                  <a:xfrm>
                    <a:off x="4672" y="-3"/>
                    <a:ext cx="4514" cy="3175"/>
                  </a:xfrm>
                  <a:prstGeom prst="rect">
                    <a:avLst/>
                  </a:prstGeom>
                </p:spPr>
              </p:pic>
              <p:pic>
                <p:nvPicPr>
                  <p:cNvPr id="2097313" name="图片 33" descr="25-肾-10"/>
                  <p:cNvPicPr>
                    <a:picLocks noChangeAspect="1"/>
                  </p:cNvPicPr>
                  <p:nvPr/>
                </p:nvPicPr>
                <p:blipFill>
                  <a:blip r:embed="rId7"/>
                  <a:stretch>
                    <a:fillRect/>
                  </a:stretch>
                </p:blipFill>
                <p:spPr>
                  <a:xfrm>
                    <a:off x="9186" y="-3"/>
                    <a:ext cx="4472" cy="3175"/>
                  </a:xfrm>
                  <a:prstGeom prst="rect">
                    <a:avLst/>
                  </a:prstGeom>
                </p:spPr>
              </p:pic>
              <p:pic>
                <p:nvPicPr>
                  <p:cNvPr id="2097314" name="图片 34" descr="25-心-10"/>
                  <p:cNvPicPr>
                    <a:picLocks noChangeAspect="1"/>
                  </p:cNvPicPr>
                  <p:nvPr/>
                </p:nvPicPr>
                <p:blipFill>
                  <a:blip r:embed="rId8"/>
                  <a:stretch>
                    <a:fillRect/>
                  </a:stretch>
                </p:blipFill>
                <p:spPr>
                  <a:xfrm>
                    <a:off x="13659" y="-3"/>
                    <a:ext cx="4582" cy="3175"/>
                  </a:xfrm>
                  <a:prstGeom prst="rect">
                    <a:avLst/>
                  </a:prstGeom>
                </p:spPr>
              </p:pic>
            </p:grpSp>
            <p:grpSp>
              <p:nvGrpSpPr>
                <p:cNvPr id="158" name="组合 35"/>
                <p:cNvGrpSpPr/>
                <p:nvPr/>
              </p:nvGrpSpPr>
              <p:grpSpPr>
                <a:xfrm>
                  <a:off x="2707" y="83"/>
                  <a:ext cx="16406" cy="3718"/>
                  <a:chOff x="2707" y="83"/>
                  <a:chExt cx="16406" cy="3718"/>
                </a:xfrm>
              </p:grpSpPr>
              <p:pic>
                <p:nvPicPr>
                  <p:cNvPr id="2097315" name="图片 36" descr="T3-肺-10"/>
                  <p:cNvPicPr>
                    <a:picLocks noChangeAspect="1"/>
                  </p:cNvPicPr>
                  <p:nvPr/>
                </p:nvPicPr>
                <p:blipFill>
                  <a:blip r:embed="rId9"/>
                  <a:stretch>
                    <a:fillRect/>
                  </a:stretch>
                </p:blipFill>
                <p:spPr>
                  <a:xfrm>
                    <a:off x="2707" y="83"/>
                    <a:ext cx="4269" cy="3718"/>
                  </a:xfrm>
                  <a:prstGeom prst="rect">
                    <a:avLst/>
                  </a:prstGeom>
                </p:spPr>
              </p:pic>
              <p:pic>
                <p:nvPicPr>
                  <p:cNvPr id="2097316" name="图片 37" descr="T3-脾-10"/>
                  <p:cNvPicPr>
                    <a:picLocks noChangeAspect="1"/>
                  </p:cNvPicPr>
                  <p:nvPr/>
                </p:nvPicPr>
                <p:blipFill>
                  <a:blip r:embed="rId10"/>
                  <a:stretch>
                    <a:fillRect/>
                  </a:stretch>
                </p:blipFill>
                <p:spPr>
                  <a:xfrm>
                    <a:off x="6970" y="83"/>
                    <a:ext cx="4039" cy="3718"/>
                  </a:xfrm>
                  <a:prstGeom prst="rect">
                    <a:avLst/>
                  </a:prstGeom>
                </p:spPr>
              </p:pic>
              <p:pic>
                <p:nvPicPr>
                  <p:cNvPr id="2097317" name="图片 38" descr="T3-肾-10"/>
                  <p:cNvPicPr>
                    <a:picLocks noChangeAspect="1"/>
                  </p:cNvPicPr>
                  <p:nvPr/>
                </p:nvPicPr>
                <p:blipFill>
                  <a:blip r:embed="rId11"/>
                  <a:stretch>
                    <a:fillRect/>
                  </a:stretch>
                </p:blipFill>
                <p:spPr>
                  <a:xfrm>
                    <a:off x="11009" y="83"/>
                    <a:ext cx="4002" cy="3718"/>
                  </a:xfrm>
                  <a:prstGeom prst="rect">
                    <a:avLst/>
                  </a:prstGeom>
                </p:spPr>
              </p:pic>
              <p:pic>
                <p:nvPicPr>
                  <p:cNvPr id="2097318" name="图片 39" descr="T3-心-10"/>
                  <p:cNvPicPr>
                    <a:picLocks noChangeAspect="1"/>
                  </p:cNvPicPr>
                  <p:nvPr/>
                </p:nvPicPr>
                <p:blipFill>
                  <a:blip r:embed="rId12"/>
                  <a:stretch>
                    <a:fillRect/>
                  </a:stretch>
                </p:blipFill>
                <p:spPr>
                  <a:xfrm>
                    <a:off x="15011" y="83"/>
                    <a:ext cx="4102" cy="3718"/>
                  </a:xfrm>
                  <a:prstGeom prst="rect">
                    <a:avLst/>
                  </a:prstGeom>
                </p:spPr>
              </p:pic>
            </p:grpSp>
          </p:grpSp>
          <p:grpSp>
            <p:nvGrpSpPr>
              <p:cNvPr id="159" name="组合 40"/>
              <p:cNvGrpSpPr/>
              <p:nvPr/>
            </p:nvGrpSpPr>
            <p:grpSpPr>
              <a:xfrm>
                <a:off x="8401" y="613"/>
                <a:ext cx="9036" cy="791"/>
                <a:chOff x="8401" y="613"/>
                <a:chExt cx="9036" cy="791"/>
              </a:xfrm>
            </p:grpSpPr>
            <p:sp>
              <p:nvSpPr>
                <p:cNvPr id="1048896" name="文本框 41"/>
                <p:cNvSpPr txBox="1"/>
                <p:nvPr/>
              </p:nvSpPr>
              <p:spPr>
                <a:xfrm>
                  <a:off x="8401" y="613"/>
                  <a:ext cx="523" cy="791"/>
                </a:xfrm>
                <a:prstGeom prst="rect">
                  <a:avLst/>
                </a:prstGeom>
                <a:solidFill>
                  <a:schemeClr val="bg2"/>
                </a:solidFill>
              </p:spPr>
              <p:txBody>
                <a:bodyPr wrap="square" rtlCol="0">
                  <a:spAutoFit/>
                  <a:scene3d>
                    <a:camera prst="orthographicFront"/>
                    <a:lightRig rig="threePt" dir="t"/>
                  </a:scene3d>
                </a:bodyPr>
                <a:lstStyle/>
                <a:p>
                  <a:r>
                    <a:rPr lang="en-US" altLang="zh-CN" sz="2400">
                      <a:solidFill>
                        <a:schemeClr val="tx1"/>
                      </a:solidFill>
                      <a:effectLst>
                        <a:outerShdw blurRad="38100" dist="19050" dir="2700000" algn="tl" rotWithShape="0">
                          <a:schemeClr val="dk1">
                            <a:alpha val="40000"/>
                          </a:schemeClr>
                        </a:outerShdw>
                      </a:effectLst>
                    </a:rPr>
                    <a:t>L</a:t>
                  </a:r>
                  <a:endParaRPr lang="en-US" altLang="zh-CN" sz="2400">
                    <a:solidFill>
                      <a:schemeClr val="tx1"/>
                    </a:solidFill>
                    <a:effectLst>
                      <a:outerShdw blurRad="38100" dist="19050" dir="2700000" algn="tl" rotWithShape="0">
                        <a:schemeClr val="dk1">
                          <a:alpha val="40000"/>
                        </a:schemeClr>
                      </a:outerShdw>
                    </a:effectLst>
                  </a:endParaRPr>
                </a:p>
              </p:txBody>
            </p:sp>
            <p:sp>
              <p:nvSpPr>
                <p:cNvPr id="1048897" name="文本框 42"/>
                <p:cNvSpPr txBox="1"/>
                <p:nvPr/>
              </p:nvSpPr>
              <p:spPr>
                <a:xfrm>
                  <a:off x="11512" y="613"/>
                  <a:ext cx="834" cy="791"/>
                </a:xfrm>
                <a:prstGeom prst="rect">
                  <a:avLst/>
                </a:prstGeom>
                <a:solidFill>
                  <a:schemeClr val="bg2"/>
                </a:solidFill>
              </p:spPr>
              <p:txBody>
                <a:bodyPr wrap="square" rtlCol="0">
                  <a:spAutoFit/>
                </a:bodyPr>
                <a:lstStyle/>
                <a:p>
                  <a:r>
                    <a:rPr lang="en-US" altLang="zh-CN" sz="2400"/>
                    <a:t>SP</a:t>
                  </a:r>
                  <a:endParaRPr lang="en-US" altLang="zh-CN" sz="2400"/>
                </a:p>
              </p:txBody>
            </p:sp>
            <p:sp>
              <p:nvSpPr>
                <p:cNvPr id="1048898" name="文本框 43"/>
                <p:cNvSpPr txBox="1"/>
                <p:nvPr/>
              </p:nvSpPr>
              <p:spPr>
                <a:xfrm>
                  <a:off x="14330" y="613"/>
                  <a:ext cx="579" cy="791"/>
                </a:xfrm>
                <a:prstGeom prst="rect">
                  <a:avLst/>
                </a:prstGeom>
                <a:solidFill>
                  <a:schemeClr val="bg2"/>
                </a:solidFill>
              </p:spPr>
              <p:txBody>
                <a:bodyPr wrap="square" rtlCol="0">
                  <a:spAutoFit/>
                </a:bodyPr>
                <a:lstStyle/>
                <a:p>
                  <a:r>
                    <a:rPr lang="en-US" altLang="zh-CN" sz="2400"/>
                    <a:t>K</a:t>
                  </a:r>
                  <a:endParaRPr lang="en-US" altLang="zh-CN" sz="2400"/>
                </a:p>
              </p:txBody>
            </p:sp>
            <p:sp>
              <p:nvSpPr>
                <p:cNvPr id="1048899" name="文本框 44"/>
                <p:cNvSpPr txBox="1"/>
                <p:nvPr/>
              </p:nvSpPr>
              <p:spPr>
                <a:xfrm>
                  <a:off x="16800" y="613"/>
                  <a:ext cx="637" cy="662"/>
                </a:xfrm>
                <a:prstGeom prst="rect">
                  <a:avLst/>
                </a:prstGeom>
                <a:solidFill>
                  <a:schemeClr val="bg2"/>
                </a:solidFill>
              </p:spPr>
              <p:txBody>
                <a:bodyPr wrap="square" rtlCol="0">
                  <a:spAutoFit/>
                </a:bodyPr>
                <a:lstStyle/>
                <a:p>
                  <a:r>
                    <a:rPr lang="en-US" altLang="zh-CN" sz="2400"/>
                    <a:t>H</a:t>
                  </a:r>
                  <a:endParaRPr lang="en-US" altLang="zh-CN" sz="2400"/>
                </a:p>
              </p:txBody>
            </p:sp>
          </p:grpSp>
        </p:grpSp>
        <p:grpSp>
          <p:nvGrpSpPr>
            <p:cNvPr id="160" name="组合 45"/>
            <p:cNvGrpSpPr/>
            <p:nvPr/>
          </p:nvGrpSpPr>
          <p:grpSpPr>
            <a:xfrm>
              <a:off x="5463" y="1995"/>
              <a:ext cx="2252" cy="5756"/>
              <a:chOff x="5463" y="1995"/>
              <a:chExt cx="2252" cy="5756"/>
            </a:xfrm>
          </p:grpSpPr>
          <p:sp>
            <p:nvSpPr>
              <p:cNvPr id="1048900" name="文本框 46"/>
              <p:cNvSpPr txBox="1"/>
              <p:nvPr/>
            </p:nvSpPr>
            <p:spPr>
              <a:xfrm>
                <a:off x="5463" y="1995"/>
                <a:ext cx="2252" cy="896"/>
              </a:xfrm>
              <a:prstGeom prst="rect">
                <a:avLst/>
              </a:prstGeom>
              <a:noFill/>
            </p:spPr>
            <p:txBody>
              <a:bodyPr wrap="square" rtlCol="0">
                <a:spAutoFit/>
              </a:bodyPr>
              <a:lstStyle/>
              <a:p>
                <a:r>
                  <a:rPr lang="zh-CN" altLang="zh-CN" sz="2800"/>
                  <a:t>术后</a:t>
                </a:r>
                <a:r>
                  <a:rPr lang="en-US" altLang="zh-CN" sz="2800"/>
                  <a:t>1</a:t>
                </a:r>
                <a:r>
                  <a:rPr lang="zh-CN" altLang="en-US" sz="2800"/>
                  <a:t>天</a:t>
                </a:r>
                <a:endParaRPr lang="zh-CN" altLang="en-US" sz="2800"/>
              </a:p>
            </p:txBody>
          </p:sp>
          <p:sp>
            <p:nvSpPr>
              <p:cNvPr id="1048901" name="文本框 47"/>
              <p:cNvSpPr txBox="1"/>
              <p:nvPr/>
            </p:nvSpPr>
            <p:spPr>
              <a:xfrm>
                <a:off x="5463" y="4578"/>
                <a:ext cx="2252" cy="896"/>
              </a:xfrm>
              <a:prstGeom prst="rect">
                <a:avLst/>
              </a:prstGeom>
              <a:noFill/>
            </p:spPr>
            <p:txBody>
              <a:bodyPr wrap="square" rtlCol="0">
                <a:spAutoFit/>
              </a:bodyPr>
              <a:lstStyle/>
              <a:p>
                <a:r>
                  <a:rPr lang="zh-CN" altLang="zh-CN" sz="2800"/>
                  <a:t>术后</a:t>
                </a:r>
                <a:r>
                  <a:rPr lang="en-US" altLang="zh-CN" sz="2800"/>
                  <a:t>6</a:t>
                </a:r>
                <a:r>
                  <a:rPr lang="zh-CN" altLang="en-US" sz="2800"/>
                  <a:t>天</a:t>
                </a:r>
                <a:endParaRPr lang="zh-CN" altLang="en-US" sz="2800"/>
              </a:p>
            </p:txBody>
          </p:sp>
          <p:sp>
            <p:nvSpPr>
              <p:cNvPr id="1048902" name="文本框 48"/>
              <p:cNvSpPr txBox="1"/>
              <p:nvPr/>
            </p:nvSpPr>
            <p:spPr>
              <a:xfrm>
                <a:off x="5463" y="6855"/>
                <a:ext cx="2252" cy="896"/>
              </a:xfrm>
              <a:prstGeom prst="rect">
                <a:avLst/>
              </a:prstGeom>
              <a:noFill/>
            </p:spPr>
            <p:txBody>
              <a:bodyPr wrap="square" rtlCol="0">
                <a:spAutoFit/>
              </a:bodyPr>
              <a:lstStyle/>
              <a:p>
                <a:r>
                  <a:rPr lang="zh-CN" altLang="zh-CN" sz="2800"/>
                  <a:t>术后</a:t>
                </a:r>
                <a:r>
                  <a:rPr lang="en-US" altLang="zh-CN" sz="2800"/>
                  <a:t>9</a:t>
                </a:r>
                <a:r>
                  <a:rPr lang="zh-CN" altLang="en-US" sz="2800"/>
                  <a:t>天</a:t>
                </a:r>
                <a:endParaRPr lang="zh-CN" altLang="en-US" sz="2800"/>
              </a:p>
            </p:txBody>
          </p:sp>
        </p:gr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894" name="TextBox 1"/>
          <p:cNvSpPr txBox="1"/>
          <p:nvPr/>
        </p:nvSpPr>
        <p:spPr>
          <a:xfrm>
            <a:off x="1023109" y="467602"/>
            <a:ext cx="2405524" cy="52197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讨      论</a:t>
            </a:r>
            <a:endParaRPr lang="zh-CN" altLang="en-US" dirty="0">
              <a:sym typeface="+mn-lt"/>
            </a:endParaRPr>
          </a:p>
        </p:txBody>
      </p:sp>
      <p:sp>
        <p:nvSpPr>
          <p:cNvPr id="100" name="文本框 99"/>
          <p:cNvSpPr txBox="1"/>
          <p:nvPr/>
        </p:nvSpPr>
        <p:spPr>
          <a:xfrm>
            <a:off x="1148080" y="1414780"/>
            <a:ext cx="9941560" cy="181483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纳米载药颗粒增加主动靶向性方面，已经取得了一些成绩。但</a:t>
            </a:r>
            <a:r>
              <a:rPr lang="zh-CN" altLang="en-US"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纳米级别的载药颗粒往往被内皮网状细胞认为是外来物质从循环中排泄出去。吞噬和排泄过程太快而不能满足纳米颗粒在肿瘤内的聚集，导致靶向有效计量可能小于</a:t>
            </a:r>
            <a:r>
              <a:rPr lang="en-US" altLang="zh-CN" sz="2800">
                <a:solidFill>
                  <a:srgbClr val="000000"/>
                </a:solidFill>
                <a:latin typeface="Times New Roman" panose="02020603050405020304" pitchFamily="18" charset="0"/>
                <a:cs typeface="Times New Roman" panose="02020603050405020304" pitchFamily="18" charset="0"/>
                <a:sym typeface="+mn-ea"/>
              </a:rPr>
              <a:t>10%</a:t>
            </a:r>
            <a:r>
              <a:rPr lang="zh-CN" altLang="en-US" sz="2800">
                <a:solidFill>
                  <a:srgbClr val="000000"/>
                </a:solidFill>
                <a:latin typeface="Times New Roman" panose="02020603050405020304" pitchFamily="18" charset="0"/>
                <a:cs typeface="Times New Roman" panose="02020603050405020304" pitchFamily="18" charset="0"/>
                <a:sym typeface="+mn-ea"/>
              </a:rPr>
              <a:t>。</a:t>
            </a:r>
            <a:endParaRPr lang="zh-CN" altLang="en-US" sz="2800">
              <a:solidFill>
                <a:srgbClr val="000000"/>
              </a:solidFill>
              <a:latin typeface="Times New Roman" panose="02020603050405020304" pitchFamily="18" charset="0"/>
              <a:cs typeface="Times New Roman" panose="02020603050405020304" pitchFamily="18" charset="0"/>
              <a:sym typeface="+mn-ea"/>
            </a:endParaRPr>
          </a:p>
        </p:txBody>
      </p:sp>
      <p:sp>
        <p:nvSpPr>
          <p:cNvPr id="3" name="文本框 2"/>
          <p:cNvSpPr txBox="1"/>
          <p:nvPr/>
        </p:nvSpPr>
        <p:spPr>
          <a:xfrm>
            <a:off x="1148080" y="3542665"/>
            <a:ext cx="9605645" cy="1814830"/>
          </a:xfrm>
          <a:prstGeom prst="rect">
            <a:avLst/>
          </a:prstGeom>
          <a:noFill/>
          <a:ln w="9525">
            <a:noFill/>
          </a:ln>
        </p:spPr>
        <p:txBody>
          <a:bodyPr wrap="square">
            <a:spAutoFit/>
          </a:bodyPr>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我们研制这种微米级别的纳米载药颗粒，通过利用介入方法经肝动脉超选择到肿瘤血管内，阻塞肿瘤血管，既使药物在较长时间内不断的释放出来</a:t>
            </a:r>
            <a:r>
              <a:rPr lang="en-US" altLang="zh-CN"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时间控制），又实现药物在病灶部分的靶向释放（分布控制）。</a:t>
            </a:r>
            <a:endParaRPr lang="zh-CN" altLang="en-US" sz="2800"/>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3"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19" name="图片 5"/>
          <p:cNvPicPr>
            <a:picLocks noChangeAspect="1"/>
          </p:cNvPicPr>
          <p:nvPr/>
        </p:nvPicPr>
        <p:blipFill>
          <a:blip r:embed="rId1"/>
          <a:stretch>
            <a:fillRect/>
          </a:stretch>
        </p:blipFill>
        <p:spPr>
          <a:xfrm>
            <a:off x="8116570" y="433189"/>
            <a:ext cx="3322608" cy="835224"/>
          </a:xfrm>
          <a:prstGeom prst="rect">
            <a:avLst/>
          </a:prstGeom>
        </p:spPr>
      </p:pic>
      <p:sp>
        <p:nvSpPr>
          <p:cNvPr id="1048904"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905"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观 察 指 标</a:t>
            </a:r>
            <a:endParaRPr lang="zh-CN" altLang="en-US" dirty="0"/>
          </a:p>
        </p:txBody>
      </p:sp>
      <p:sp>
        <p:nvSpPr>
          <p:cNvPr id="1048906" name="文本框 99"/>
          <p:cNvSpPr txBox="1"/>
          <p:nvPr/>
        </p:nvSpPr>
        <p:spPr>
          <a:xfrm>
            <a:off x="8677275" y="3888740"/>
            <a:ext cx="1247775"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结 果讨 论</a:t>
            </a:r>
            <a:endParaRPr lang="zh-CN" altLang="en-US" dirty="0"/>
          </a:p>
        </p:txBody>
      </p:sp>
      <p:sp>
        <p:nvSpPr>
          <p:cNvPr id="1048907" name="文本框 107"/>
          <p:cNvSpPr txBox="1"/>
          <p:nvPr/>
        </p:nvSpPr>
        <p:spPr>
          <a:xfrm>
            <a:off x="10585028" y="3888869"/>
            <a:ext cx="914180" cy="1077218"/>
          </a:xfrm>
          <a:prstGeom prst="rect">
            <a:avLst/>
          </a:prstGeom>
          <a:noFill/>
          <a:ln>
            <a:noFill/>
          </a:ln>
        </p:spPr>
        <p:txBody>
          <a:bodyPr wrap="square">
            <a:spAutoFit/>
          </a:bodyPr>
          <a:lstStyle>
            <a:defPPr>
              <a:defRPr lang="zh-CN"/>
            </a:defPPr>
            <a:lvl1pPr marR="0" lvl="0" indent="0" defTabSz="1088390" fontAlgn="auto">
              <a:lnSpc>
                <a:spcPct val="100000"/>
              </a:lnSpc>
              <a:spcBef>
                <a:spcPts val="0"/>
              </a:spcBef>
              <a:spcAft>
                <a:spcPts val="0"/>
              </a:spcAft>
              <a:buClrTx/>
              <a:buSzTx/>
              <a:buFontTx/>
              <a:buNone/>
              <a:defRPr kumimoji="0" sz="4000" b="1" i="0" u="none" strike="noStrike" cap="none" spc="0" normalizeH="0" baseline="0">
                <a:ln>
                  <a:noFill/>
                </a:ln>
                <a:solidFill>
                  <a:schemeClr val="bg1"/>
                </a:solidFill>
                <a:uLnTx/>
                <a:uFillTx/>
                <a:latin typeface="微软雅黑" panose="020B0503020204020204" pitchFamily="34" charset="-122"/>
                <a:ea typeface="微软雅黑" panose="020B0503020204020204" pitchFamily="34" charset="-122"/>
                <a:cs typeface="+mn-ea"/>
              </a:defRPr>
            </a:lvl1pPr>
          </a:lstStyle>
          <a:p>
            <a:pPr algn="ctr"/>
            <a:r>
              <a:rPr lang="zh-CN" altLang="en-US" sz="3200" dirty="0"/>
              <a:t>结 论</a:t>
            </a:r>
            <a:endParaRPr lang="zh-CN" altLang="en-US" sz="3200" dirty="0"/>
          </a:p>
        </p:txBody>
      </p:sp>
      <p:sp>
        <p:nvSpPr>
          <p:cNvPr id="1048908"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909"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C</a:t>
            </a:r>
            <a:endParaRPr lang="zh-CN" altLang="en-US" dirty="0">
              <a:sym typeface="+mn-lt"/>
            </a:endParaRPr>
          </a:p>
        </p:txBody>
      </p:sp>
      <p:sp>
        <p:nvSpPr>
          <p:cNvPr id="1048910" name="TextBox 1"/>
          <p:cNvSpPr txBox="1"/>
          <p:nvPr/>
        </p:nvSpPr>
        <p:spPr>
          <a:xfrm>
            <a:off x="8643763"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D</a:t>
            </a:r>
            <a:endParaRPr lang="zh-CN" altLang="en-US" dirty="0">
              <a:sym typeface="+mn-lt"/>
            </a:endParaRPr>
          </a:p>
        </p:txBody>
      </p:sp>
      <p:sp>
        <p:nvSpPr>
          <p:cNvPr id="1048911" name="TextBox 1"/>
          <p:cNvSpPr txBox="1"/>
          <p:nvPr/>
        </p:nvSpPr>
        <p:spPr>
          <a:xfrm>
            <a:off x="10230200"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E</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
        <p:nvSpPr>
          <p:cNvPr id="1048912" name="文本框 99"/>
          <p:cNvSpPr txBox="1"/>
          <p:nvPr/>
        </p:nvSpPr>
        <p:spPr>
          <a:xfrm>
            <a:off x="4817848" y="3893337"/>
            <a:ext cx="1249034"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实验方案</a:t>
            </a:r>
            <a:endParaRPr lang="zh-CN" altLang="en-US" dirty="0"/>
          </a:p>
        </p:txBody>
      </p:sp>
      <p:sp>
        <p:nvSpPr>
          <p:cNvPr id="1048913"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论</a:t>
            </a:r>
            <a:endParaRPr lang="zh-CN" altLang="en-US" dirty="0">
              <a:sym typeface="+mn-lt"/>
            </a:endParaRPr>
          </a:p>
        </p:txBody>
      </p:sp>
      <p:grpSp>
        <p:nvGrpSpPr>
          <p:cNvPr id="2" name="组合 1"/>
          <p:cNvGrpSpPr/>
          <p:nvPr/>
        </p:nvGrpSpPr>
        <p:grpSpPr>
          <a:xfrm>
            <a:off x="1326590" y="1321895"/>
            <a:ext cx="9876398" cy="1107513"/>
            <a:chOff x="1326590" y="1321895"/>
            <a:chExt cx="9876398" cy="1107513"/>
          </a:xfrm>
        </p:grpSpPr>
        <p:sp>
          <p:nvSpPr>
            <p:cNvPr id="1048915" name="圆角矩形 1"/>
            <p:cNvSpPr/>
            <p:nvPr/>
          </p:nvSpPr>
          <p:spPr>
            <a:xfrm>
              <a:off x="1819775" y="1321895"/>
              <a:ext cx="9383213" cy="892417"/>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20" name="图片 25"/>
            <p:cNvPicPr>
              <a:picLocks noChangeAspect="1"/>
            </p:cNvPicPr>
            <p:nvPr/>
          </p:nvPicPr>
          <p:blipFill>
            <a:blip r:embed="rId1" cstate="screen"/>
            <a:stretch>
              <a:fillRect/>
            </a:stretch>
          </p:blipFill>
          <p:spPr>
            <a:xfrm>
              <a:off x="1326590" y="1536991"/>
              <a:ext cx="837215" cy="892417"/>
            </a:xfrm>
            <a:prstGeom prst="rect">
              <a:avLst/>
            </a:prstGeom>
          </p:spPr>
        </p:pic>
        <p:sp>
          <p:nvSpPr>
            <p:cNvPr id="1048917" name="矩形 30"/>
            <p:cNvSpPr/>
            <p:nvPr/>
          </p:nvSpPr>
          <p:spPr>
            <a:xfrm>
              <a:off x="2689935" y="1569322"/>
              <a:ext cx="8270875" cy="398780"/>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多功能微球具有血管栓塞的作用。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326590" y="2434827"/>
            <a:ext cx="9893150" cy="1120394"/>
            <a:chOff x="1326590" y="2434827"/>
            <a:chExt cx="9893150" cy="1120394"/>
          </a:xfrm>
        </p:grpSpPr>
        <p:sp>
          <p:nvSpPr>
            <p:cNvPr id="1048916" name="圆角矩形 1"/>
            <p:cNvSpPr/>
            <p:nvPr/>
          </p:nvSpPr>
          <p:spPr>
            <a:xfrm>
              <a:off x="1819775" y="2434827"/>
              <a:ext cx="9383213" cy="892417"/>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21" name="图片 26"/>
            <p:cNvPicPr>
              <a:picLocks noChangeAspect="1"/>
            </p:cNvPicPr>
            <p:nvPr/>
          </p:nvPicPr>
          <p:blipFill>
            <a:blip r:embed="rId2" cstate="screen"/>
            <a:stretch>
              <a:fillRect/>
            </a:stretch>
          </p:blipFill>
          <p:spPr>
            <a:xfrm>
              <a:off x="1326590" y="2662804"/>
              <a:ext cx="834150" cy="892417"/>
            </a:xfrm>
            <a:prstGeom prst="rect">
              <a:avLst/>
            </a:prstGeom>
          </p:spPr>
        </p:pic>
        <p:sp>
          <p:nvSpPr>
            <p:cNvPr id="1048919" name="矩形 31"/>
            <p:cNvSpPr/>
            <p:nvPr/>
          </p:nvSpPr>
          <p:spPr>
            <a:xfrm>
              <a:off x="2734673" y="2526872"/>
              <a:ext cx="8485067" cy="707886"/>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多功能微球经肝动脉超选择注入肿瘤血管内，阿霉素主要存留在肿瘤组织内。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326590" y="3547759"/>
            <a:ext cx="9876398" cy="1100050"/>
            <a:chOff x="1326590" y="3547759"/>
            <a:chExt cx="9876398" cy="1100050"/>
          </a:xfrm>
        </p:grpSpPr>
        <p:sp>
          <p:nvSpPr>
            <p:cNvPr id="1048918" name="圆角矩形 1"/>
            <p:cNvSpPr/>
            <p:nvPr/>
          </p:nvSpPr>
          <p:spPr>
            <a:xfrm>
              <a:off x="1819775" y="3547759"/>
              <a:ext cx="9383213" cy="892417"/>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22" name="图片 27"/>
            <p:cNvPicPr>
              <a:picLocks noChangeAspect="1"/>
            </p:cNvPicPr>
            <p:nvPr/>
          </p:nvPicPr>
          <p:blipFill>
            <a:blip r:embed="rId3" cstate="screen"/>
            <a:stretch>
              <a:fillRect/>
            </a:stretch>
          </p:blipFill>
          <p:spPr>
            <a:xfrm>
              <a:off x="1326590" y="3755392"/>
              <a:ext cx="834150" cy="892417"/>
            </a:xfrm>
            <a:prstGeom prst="rect">
              <a:avLst/>
            </a:prstGeom>
          </p:spPr>
        </p:pic>
        <p:sp>
          <p:nvSpPr>
            <p:cNvPr id="1048921" name="矩形 32"/>
            <p:cNvSpPr/>
            <p:nvPr/>
          </p:nvSpPr>
          <p:spPr>
            <a:xfrm>
              <a:off x="2734317" y="3794125"/>
              <a:ext cx="8455702" cy="398780"/>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多功能微球具有阿霉素缓释的作用。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26515" y="4681872"/>
            <a:ext cx="9893300" cy="1078848"/>
            <a:chOff x="1326515" y="4681872"/>
            <a:chExt cx="9893300" cy="1078848"/>
          </a:xfrm>
        </p:grpSpPr>
        <p:sp>
          <p:nvSpPr>
            <p:cNvPr id="1048920" name="圆角矩形 1"/>
            <p:cNvSpPr/>
            <p:nvPr/>
          </p:nvSpPr>
          <p:spPr>
            <a:xfrm>
              <a:off x="1836556" y="4681872"/>
              <a:ext cx="9383259" cy="875218"/>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23" name="图片 28"/>
            <p:cNvPicPr>
              <a:picLocks noChangeAspect="1"/>
            </p:cNvPicPr>
            <p:nvPr/>
          </p:nvPicPr>
          <p:blipFill>
            <a:blip r:embed="rId4" cstate="screen"/>
            <a:stretch>
              <a:fillRect/>
            </a:stretch>
          </p:blipFill>
          <p:spPr>
            <a:xfrm>
              <a:off x="1326515" y="4885502"/>
              <a:ext cx="837219" cy="875218"/>
            </a:xfrm>
            <a:prstGeom prst="rect">
              <a:avLst/>
            </a:prstGeom>
          </p:spPr>
        </p:pic>
        <p:sp>
          <p:nvSpPr>
            <p:cNvPr id="1048922" name="矩形 33"/>
            <p:cNvSpPr/>
            <p:nvPr/>
          </p:nvSpPr>
          <p:spPr>
            <a:xfrm>
              <a:off x="2689860" y="4752975"/>
              <a:ext cx="8484870" cy="706755"/>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多功能微球对其它脏器无明显的毒副作用。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3"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048924" name="文本框 3"/>
          <p:cNvSpPr txBox="1"/>
          <p:nvPr/>
        </p:nvSpPr>
        <p:spPr>
          <a:xfrm>
            <a:off x="2869808" y="1790064"/>
            <a:ext cx="8845941" cy="1308884"/>
          </a:xfrm>
          <a:prstGeom prst="rect">
            <a:avLst/>
          </a:prstGeom>
          <a:noFill/>
        </p:spPr>
        <p:txBody>
          <a:bodyPr wrap="square" rtlCol="0" anchor="t">
            <a:spAutoFit/>
          </a:bodyPr>
          <a:lstStyle/>
          <a:p>
            <a:pPr>
              <a:lnSpc>
                <a:spcPct val="150000"/>
              </a:lnSpc>
            </a:pPr>
            <a:r>
              <a:rPr lang="zh-CN" altLang="en-US" sz="2800" b="1" dirty="0">
                <a:solidFill>
                  <a:srgbClr val="000000"/>
                </a:solidFill>
                <a:latin typeface="Arial" panose="020B0604020202020204" pitchFamily="34" charset="0"/>
                <a:ea typeface="微软雅黑" panose="020B0503020204020204" pitchFamily="34" charset="-122"/>
              </a:rPr>
              <a:t>肝动脉注入具有阿霉素缓释、微波增敏功能的多功能栓塞微球协同微波在</a:t>
            </a:r>
            <a:r>
              <a:rPr lang="en-US" altLang="zh-CN" sz="2800" b="1" dirty="0">
                <a:solidFill>
                  <a:srgbClr val="000000"/>
                </a:solidFill>
                <a:latin typeface="Arial" panose="020B0604020202020204" pitchFamily="34" charset="0"/>
                <a:ea typeface="微软雅黑" panose="020B0503020204020204" pitchFamily="34" charset="-122"/>
              </a:rPr>
              <a:t>VX2</a:t>
            </a:r>
            <a:r>
              <a:rPr lang="zh-CN" altLang="en-US" sz="2800" b="1" dirty="0">
                <a:solidFill>
                  <a:srgbClr val="000000"/>
                </a:solidFill>
                <a:latin typeface="Arial" panose="020B0604020202020204" pitchFamily="34" charset="0"/>
                <a:ea typeface="微软雅黑" panose="020B0503020204020204" pitchFamily="34" charset="-122"/>
              </a:rPr>
              <a:t>肝肿瘤模型中的治疗作用</a:t>
            </a:r>
            <a:endParaRPr lang="zh-CN" altLang="en-US" sz="2800" b="1" dirty="0">
              <a:solidFill>
                <a:srgbClr val="000000"/>
              </a:solidFill>
              <a:latin typeface="Arial" panose="020B0604020202020204" pitchFamily="34" charset="0"/>
              <a:ea typeface="微软雅黑" panose="020B0503020204020204" pitchFamily="34" charset="-122"/>
            </a:endParaRPr>
          </a:p>
        </p:txBody>
      </p:sp>
      <p:pic>
        <p:nvPicPr>
          <p:cNvPr id="2097324" name="图片 5"/>
          <p:cNvPicPr>
            <a:picLocks noChangeAspect="1"/>
          </p:cNvPicPr>
          <p:nvPr/>
        </p:nvPicPr>
        <p:blipFill>
          <a:blip r:embed="rId1"/>
          <a:stretch>
            <a:fillRect/>
          </a:stretch>
        </p:blipFill>
        <p:spPr>
          <a:xfrm>
            <a:off x="8116570" y="433189"/>
            <a:ext cx="3322608" cy="835224"/>
          </a:xfrm>
          <a:prstGeom prst="rect">
            <a:avLst/>
          </a:prstGeom>
        </p:spPr>
      </p:pic>
      <p:pic>
        <p:nvPicPr>
          <p:cNvPr id="2097325" name="图片 1"/>
          <p:cNvPicPr>
            <a:picLocks noChangeAspect="1"/>
          </p:cNvPicPr>
          <p:nvPr/>
        </p:nvPicPr>
        <p:blipFill rotWithShape="1">
          <a:blip r:embed="rId2" cstate="screen"/>
          <a:srcRect t="26102" b="26102"/>
          <a:stretch>
            <a:fillRect/>
          </a:stretch>
        </p:blipFill>
        <p:spPr>
          <a:xfrm>
            <a:off x="1019174" y="1622885"/>
            <a:ext cx="1685595" cy="3368851"/>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26" name="图片 5"/>
          <p:cNvPicPr>
            <a:picLocks noChangeAspect="1"/>
          </p:cNvPicPr>
          <p:nvPr/>
        </p:nvPicPr>
        <p:blipFill>
          <a:blip r:embed="rId1"/>
          <a:stretch>
            <a:fillRect/>
          </a:stretch>
        </p:blipFill>
        <p:spPr>
          <a:xfrm>
            <a:off x="8116570" y="433189"/>
            <a:ext cx="3322608" cy="835224"/>
          </a:xfrm>
          <a:prstGeom prst="rect">
            <a:avLst/>
          </a:prstGeom>
        </p:spPr>
      </p:pic>
      <p:sp>
        <p:nvSpPr>
          <p:cNvPr id="1048926"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sym typeface="+mn-lt"/>
              </a:rPr>
              <a:t>实 验 方 法</a:t>
            </a:r>
            <a:endParaRPr lang="zh-CN" altLang="en-US" dirty="0">
              <a:solidFill>
                <a:schemeClr val="bg1"/>
              </a:solidFill>
              <a:sym typeface="+mn-lt"/>
            </a:endParaRPr>
          </a:p>
        </p:txBody>
      </p:sp>
      <p:sp>
        <p:nvSpPr>
          <p:cNvPr id="1048927"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A</a:t>
            </a:r>
            <a:endParaRPr lang="zh-CN" altLang="en-US" dirty="0">
              <a:solidFill>
                <a:schemeClr val="bg1"/>
              </a:solidFill>
              <a:sym typeface="+mn-lt"/>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8" name="Rectangle 1"/>
          <p:cNvSpPr>
            <a:spLocks noChangeArrowheads="1"/>
          </p:cNvSpPr>
          <p:nvPr/>
        </p:nvSpPr>
        <p:spPr bwMode="auto">
          <a:xfrm>
            <a:off x="1037623" y="1757724"/>
            <a:ext cx="10200743" cy="1289905"/>
          </a:xfrm>
          <a:prstGeom prst="rect">
            <a:avLst/>
          </a:prstGeom>
          <a:noFill/>
          <a:ln w="9525">
            <a:noFill/>
            <a:miter lim="800000"/>
          </a:ln>
          <a:effectLst/>
        </p:spPr>
        <p:txBody>
          <a:bodyPr vert="horz" wrap="square" lIns="91440" tIns="45720" rIns="91440" bIns="45720" numCol="1" anchor="ctr" anchorCtr="0" compatLnSpc="1">
            <a:spAutoFit/>
          </a:bodyPr>
          <a:lstStyle/>
          <a:p>
            <a:pPr eaLnBrk="0" fontAlgn="base" hangingPunct="0">
              <a:lnSpc>
                <a:spcPct val="150000"/>
              </a:lnSpc>
              <a:spcBef>
                <a:spcPct val="0"/>
              </a:spcBef>
              <a:spcAft>
                <a:spcPct val="0"/>
              </a:spcAft>
            </a:pPr>
            <a:r>
              <a:rPr lang="zh-CN" altLang="en-US" dirty="0">
                <a:latin typeface="微软雅黑" panose="020B0503020204020204" pitchFamily="34" charset="-122"/>
                <a:ea typeface="微软雅黑" panose="020B0503020204020204" pitchFamily="34" charset="-122"/>
                <a:cs typeface="宋体" panose="02010600030101010101" pitchFamily="2" charset="-122"/>
              </a:rPr>
              <a:t>取腹正中切口，逐层切开，暴露肝内肿瘤，将消融针前极沿肿瘤的最大直径穿入，利用消融机器给予（</a:t>
            </a:r>
            <a:r>
              <a:rPr lang="en-US" altLang="zh-CN" dirty="0">
                <a:latin typeface="微软雅黑" panose="020B0503020204020204" pitchFamily="34" charset="-122"/>
                <a:ea typeface="微软雅黑" panose="020B0503020204020204" pitchFamily="34" charset="-122"/>
                <a:cs typeface="宋体" panose="02010600030101010101" pitchFamily="2" charset="-122"/>
              </a:rPr>
              <a:t>15W,2450F,2min</a:t>
            </a:r>
            <a:r>
              <a:rPr lang="zh-CN" altLang="en-US" dirty="0">
                <a:latin typeface="微软雅黑" panose="020B0503020204020204" pitchFamily="34" charset="-122"/>
                <a:ea typeface="微软雅黑" panose="020B0503020204020204" pitchFamily="34" charset="-122"/>
                <a:cs typeface="宋体" panose="02010600030101010101" pitchFamily="2" charset="-122"/>
              </a:rPr>
              <a:t>）局部照射，利用红外成像仪实时观察温度升高的速度及最高温度以及距离消融针中心</a:t>
            </a:r>
            <a:r>
              <a:rPr lang="en-US" altLang="zh-CN" dirty="0">
                <a:latin typeface="微软雅黑" panose="020B0503020204020204" pitchFamily="34" charset="-122"/>
                <a:ea typeface="微软雅黑" panose="020B0503020204020204" pitchFamily="34" charset="-122"/>
                <a:cs typeface="宋体" panose="02010600030101010101" pitchFamily="2" charset="-122"/>
              </a:rPr>
              <a:t>0.5cm</a:t>
            </a:r>
            <a:r>
              <a:rPr lang="zh-CN" altLang="en-US" dirty="0">
                <a:latin typeface="微软雅黑" panose="020B0503020204020204" pitchFamily="34" charset="-122"/>
                <a:ea typeface="微软雅黑" panose="020B0503020204020204" pitchFamily="34" charset="-122"/>
                <a:cs typeface="宋体" panose="02010600030101010101" pitchFamily="2" charset="-122"/>
              </a:rPr>
              <a:t>处温度升高的速度及最高温度。</a:t>
            </a:r>
            <a:endParaRPr lang="zh-CN" altLang="en-US"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1048929" name="Rectangle 2"/>
          <p:cNvSpPr>
            <a:spLocks noChangeArrowheads="1"/>
          </p:cNvSpPr>
          <p:nvPr/>
        </p:nvSpPr>
        <p:spPr bwMode="auto">
          <a:xfrm>
            <a:off x="1037623" y="3550946"/>
            <a:ext cx="10131268" cy="1338828"/>
          </a:xfrm>
          <a:prstGeom prst="rect">
            <a:avLst/>
          </a:prstGeom>
          <a:noFill/>
          <a:ln w="9525">
            <a:noFill/>
            <a:miter lim="800000"/>
          </a:ln>
          <a:effectLst/>
        </p:spPr>
        <p:txBody>
          <a:bodyPr vert="horz" wrap="square" lIns="91440" tIns="45720" rIns="91440" bIns="45720" numCol="1" anchor="ctr" anchorCtr="0" compatLnSpc="1">
            <a:spAutoFit/>
          </a:bodyPr>
          <a:lstStyle/>
          <a:p>
            <a:pPr eaLnBrk="0" fontAlgn="base" hangingPunct="0">
              <a:lnSpc>
                <a:spcPct val="150000"/>
              </a:lnSpc>
              <a:spcBef>
                <a:spcPct val="0"/>
              </a:spcBef>
              <a:spcAft>
                <a:spcPct val="0"/>
              </a:spcAft>
            </a:pPr>
            <a:r>
              <a:rPr lang="zh-CN" altLang="en-US" dirty="0">
                <a:latin typeface="微软雅黑" panose="020B0503020204020204" pitchFamily="34" charset="-122"/>
                <a:ea typeface="微软雅黑" panose="020B0503020204020204" pitchFamily="34" charset="-122"/>
              </a:rPr>
              <a:t>瘤兔耳缘静脉抽取静脉血</a:t>
            </a:r>
            <a:r>
              <a:rPr lang="en-US" altLang="zh-CN" dirty="0">
                <a:latin typeface="微软雅黑" panose="020B0503020204020204" pitchFamily="34" charset="-122"/>
                <a:ea typeface="微软雅黑" panose="020B0503020204020204" pitchFamily="34" charset="-122"/>
              </a:rPr>
              <a:t>2-3ml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1ml</a:t>
            </a:r>
            <a:r>
              <a:rPr lang="zh-CN" altLang="en-US" dirty="0">
                <a:latin typeface="微软雅黑" panose="020B0503020204020204" pitchFamily="34" charset="-122"/>
                <a:ea typeface="微软雅黑" panose="020B0503020204020204" pitchFamily="34" charset="-122"/>
              </a:rPr>
              <a:t>放置于抗凝管内，应用于血常规检查，另一部分放置于抗凝管，利用离心机分离血清（</a:t>
            </a:r>
            <a:r>
              <a:rPr lang="en-US" altLang="zh-CN" dirty="0">
                <a:latin typeface="微软雅黑" panose="020B0503020204020204" pitchFamily="34" charset="-122"/>
                <a:ea typeface="微软雅黑" panose="020B0503020204020204" pitchFamily="34" charset="-122"/>
              </a:rPr>
              <a:t>3500</a:t>
            </a:r>
            <a:r>
              <a:rPr lang="zh-CN" altLang="en-US" dirty="0">
                <a:latin typeface="微软雅黑" panose="020B0503020204020204" pitchFamily="34" charset="-122"/>
                <a:ea typeface="微软雅黑" panose="020B0503020204020204" pitchFamily="34" charset="-122"/>
              </a:rPr>
              <a:t>转，</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分钟，</a:t>
            </a:r>
            <a:r>
              <a:rPr lang="en-US" altLang="zh-CN" dirty="0">
                <a:latin typeface="微软雅黑" panose="020B0503020204020204" pitchFamily="34" charset="-122"/>
                <a:ea typeface="微软雅黑" panose="020B0503020204020204" pitchFamily="34" charset="-122"/>
              </a:rPr>
              <a:t>37℃</a:t>
            </a:r>
            <a:r>
              <a:rPr lang="zh-CN" altLang="en-US" dirty="0">
                <a:latin typeface="微软雅黑" panose="020B0503020204020204" pitchFamily="34" charset="-122"/>
                <a:ea typeface="微软雅黑" panose="020B0503020204020204" pitchFamily="34" charset="-122"/>
              </a:rPr>
              <a:t>），提取血清液</a:t>
            </a:r>
            <a:r>
              <a:rPr lang="en-US" altLang="zh-CN" dirty="0">
                <a:latin typeface="微软雅黑" panose="020B0503020204020204" pitchFamily="34" charset="-122"/>
                <a:ea typeface="微软雅黑" panose="020B0503020204020204" pitchFamily="34" charset="-122"/>
              </a:rPr>
              <a:t>200</a:t>
            </a:r>
            <a:r>
              <a:rPr lang="zh-CN" altLang="en-US" dirty="0">
                <a:latin typeface="微软雅黑" panose="020B0503020204020204" pitchFamily="34" charset="-122"/>
                <a:ea typeface="微软雅黑" panose="020B0503020204020204" pitchFamily="34" charset="-122"/>
              </a:rPr>
              <a:t>微升，用于</a:t>
            </a:r>
            <a:r>
              <a:rPr lang="en-US" altLang="zh-CN" dirty="0">
                <a:latin typeface="微软雅黑" panose="020B0503020204020204" pitchFamily="34" charset="-122"/>
                <a:ea typeface="微软雅黑" panose="020B0503020204020204" pitchFamily="34" charset="-122"/>
              </a:rPr>
              <a:t>AST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ALT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BUN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Cr</a:t>
            </a:r>
            <a:r>
              <a:rPr lang="zh-CN" altLang="en-US" dirty="0">
                <a:latin typeface="微软雅黑" panose="020B0503020204020204" pitchFamily="34" charset="-122"/>
                <a:ea typeface="微软雅黑" panose="020B0503020204020204" pitchFamily="34" charset="-122"/>
              </a:rPr>
              <a:t>的检测。</a:t>
            </a:r>
            <a:endParaRPr lang="zh-CN" altLang="en-US" dirty="0">
              <a:latin typeface="微软雅黑" panose="020B0503020204020204" pitchFamily="34" charset="-122"/>
              <a:ea typeface="微软雅黑" panose="020B0503020204020204" pitchFamily="34" charset="-122"/>
            </a:endParaRPr>
          </a:p>
        </p:txBody>
      </p:sp>
      <p:sp>
        <p:nvSpPr>
          <p:cNvPr id="1048930" name="Rectangle 3"/>
          <p:cNvSpPr>
            <a:spLocks noChangeArrowheads="1"/>
          </p:cNvSpPr>
          <p:nvPr/>
        </p:nvSpPr>
        <p:spPr bwMode="auto">
          <a:xfrm>
            <a:off x="1023108" y="5372161"/>
            <a:ext cx="10215257" cy="1338828"/>
          </a:xfrm>
          <a:prstGeom prst="rect">
            <a:avLst/>
          </a:prstGeom>
          <a:noFill/>
          <a:ln w="9525">
            <a:noFill/>
            <a:miter lim="800000"/>
          </a:ln>
          <a:effectLst/>
        </p:spPr>
        <p:txBody>
          <a:bodyPr vert="horz" wrap="square" lIns="91440" tIns="45720" rIns="91440" bIns="45720" numCol="1" anchor="ctr" anchorCtr="0" compatLnSpc="1">
            <a:spAutoFit/>
          </a:bodyPr>
          <a:lstStyle/>
          <a:p>
            <a:pPr eaLnBrk="0" fontAlgn="base" hangingPunct="0">
              <a:lnSpc>
                <a:spcPct val="150000"/>
              </a:lnSpc>
              <a:spcBef>
                <a:spcPct val="0"/>
              </a:spcBef>
              <a:spcAft>
                <a:spcPct val="0"/>
              </a:spcAft>
            </a:pPr>
            <a:r>
              <a:rPr lang="zh-CN" altLang="en-US" dirty="0">
                <a:latin typeface="微软雅黑" panose="020B0503020204020204" pitchFamily="34" charset="-122"/>
                <a:ea typeface="微软雅黑" panose="020B0503020204020204" pitchFamily="34" charset="-122"/>
              </a:rPr>
              <a:t>术后</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小时取肿瘤组织，体积大小约</a:t>
            </a:r>
            <a:r>
              <a:rPr lang="en-US" altLang="zh-CN" dirty="0">
                <a:latin typeface="微软雅黑" panose="020B0503020204020204" pitchFamily="34" charset="-122"/>
                <a:ea typeface="微软雅黑" panose="020B0503020204020204" pitchFamily="34" charset="-122"/>
              </a:rPr>
              <a:t>1mm*1mm*1mm</a:t>
            </a:r>
            <a:r>
              <a:rPr lang="zh-CN" altLang="en-US" dirty="0">
                <a:latin typeface="微软雅黑" panose="020B0503020204020204" pitchFamily="34" charset="-122"/>
                <a:ea typeface="微软雅黑" panose="020B0503020204020204" pitchFamily="34" charset="-122"/>
              </a:rPr>
              <a:t>，固定在</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的戊二醛内</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小时以上，锇酸后固定</a:t>
            </a:r>
            <a:r>
              <a:rPr lang="en-US" altLang="zh-CN" dirty="0">
                <a:latin typeface="微软雅黑" panose="020B0503020204020204" pitchFamily="34" charset="-122"/>
                <a:ea typeface="微软雅黑" panose="020B0503020204020204" pitchFamily="34" charset="-122"/>
              </a:rPr>
              <a:t>1 h</a:t>
            </a:r>
            <a:r>
              <a:rPr lang="zh-CN" altLang="en-US" dirty="0">
                <a:latin typeface="微软雅黑" panose="020B0503020204020204" pitchFamily="34" charset="-122"/>
                <a:ea typeface="微软雅黑" panose="020B0503020204020204" pitchFamily="34" charset="-122"/>
              </a:rPr>
              <a:t>，丙酮梯度脱水，</a:t>
            </a:r>
            <a:r>
              <a:rPr lang="en-US" altLang="zh-CN" dirty="0">
                <a:latin typeface="微软雅黑" panose="020B0503020204020204" pitchFamily="34" charset="-122"/>
                <a:ea typeface="微软雅黑" panose="020B0503020204020204" pitchFamily="34" charset="-122"/>
              </a:rPr>
              <a:t>618</a:t>
            </a:r>
            <a:r>
              <a:rPr lang="zh-CN" altLang="en-US" dirty="0">
                <a:latin typeface="微软雅黑" panose="020B0503020204020204" pitchFamily="34" charset="-122"/>
                <a:ea typeface="微软雅黑" panose="020B0503020204020204" pitchFamily="34" charset="-122"/>
              </a:rPr>
              <a:t>环氧树脂包埋，</a:t>
            </a:r>
            <a:r>
              <a:rPr lang="en-US" altLang="zh-CN" dirty="0">
                <a:latin typeface="微软雅黑" panose="020B0503020204020204" pitchFamily="34" charset="-122"/>
                <a:ea typeface="微软雅黑" panose="020B0503020204020204" pitchFamily="34" charset="-122"/>
              </a:rPr>
              <a:t>LKB</a:t>
            </a:r>
            <a:r>
              <a:rPr lang="zh-CN" altLang="en-US" dirty="0">
                <a:latin typeface="微软雅黑" panose="020B0503020204020204" pitchFamily="34" charset="-122"/>
                <a:ea typeface="微软雅黑" panose="020B0503020204020204" pitchFamily="34" charset="-122"/>
              </a:rPr>
              <a:t>超薄切片机切片，切片用醋酸铀和柠檬酸铅进行电子染色后，在透射电镜下观察栓塞区细胞超微结构变化和二氧化锆的存留情况。</a:t>
            </a:r>
            <a:endParaRPr lang="zh-CN" altLang="en-US" dirty="0">
              <a:latin typeface="微软雅黑" panose="020B0503020204020204" pitchFamily="34" charset="-122"/>
              <a:ea typeface="微软雅黑" panose="020B0503020204020204" pitchFamily="34" charset="-122"/>
            </a:endParaRPr>
          </a:p>
        </p:txBody>
      </p:sp>
      <p:sp>
        <p:nvSpPr>
          <p:cNvPr id="1048931"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方 法</a:t>
            </a:r>
            <a:endParaRPr lang="zh-CN" altLang="en-US" dirty="0">
              <a:sym typeface="+mn-lt"/>
            </a:endParaRPr>
          </a:p>
        </p:txBody>
      </p:sp>
      <p:sp>
        <p:nvSpPr>
          <p:cNvPr id="1048932" name="矩形 1"/>
          <p:cNvSpPr/>
          <p:nvPr/>
        </p:nvSpPr>
        <p:spPr>
          <a:xfrm>
            <a:off x="1023109" y="1281352"/>
            <a:ext cx="3272666" cy="461665"/>
          </a:xfrm>
          <a:prstGeom prst="rect">
            <a:avLst/>
          </a:prstGeom>
          <a:solidFill>
            <a:srgbClr val="34A12C"/>
          </a:solid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微波消融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48933" name="矩形 2"/>
          <p:cNvSpPr/>
          <p:nvPr/>
        </p:nvSpPr>
        <p:spPr>
          <a:xfrm>
            <a:off x="1023109" y="3084550"/>
            <a:ext cx="3272666" cy="461665"/>
          </a:xfrm>
          <a:prstGeom prst="rect">
            <a:avLst/>
          </a:prstGeom>
          <a:solidFill>
            <a:srgbClr val="34A12C"/>
          </a:solid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血常规及血生化检查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48934" name="矩形 3"/>
          <p:cNvSpPr/>
          <p:nvPr/>
        </p:nvSpPr>
        <p:spPr>
          <a:xfrm>
            <a:off x="1023109" y="4887749"/>
            <a:ext cx="3272666" cy="461665"/>
          </a:xfrm>
          <a:prstGeom prst="rect">
            <a:avLst/>
          </a:prstGeom>
          <a:solidFill>
            <a:srgbClr val="34A12C"/>
          </a:solidFill>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电镜检查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标题 1"/>
          <p:cNvSpPr>
            <a:spLocks noGrp="1"/>
          </p:cNvSpPr>
          <p:nvPr/>
        </p:nvSpPr>
        <p:spPr>
          <a:xfrm>
            <a:off x="939719" y="455756"/>
            <a:ext cx="3716351" cy="523220"/>
          </a:xfrm>
          <a:prstGeom prst="rect">
            <a:avLst/>
          </a:prstGeom>
          <a:noFill/>
          <a:ln>
            <a:noFill/>
          </a:ln>
        </p:spPr>
        <p:txBody>
          <a:bodyPr wrap="square" rtlCol="0" anchor="t">
            <a:spAutoFit/>
          </a:bodyPr>
          <a:lstStyle>
            <a:lvl1pPr algn="r" rtl="0" eaLnBrk="0" fontAlgn="base" hangingPunct="0">
              <a:spcBef>
                <a:spcPct val="0"/>
              </a:spcBef>
              <a:spcAft>
                <a:spcPct val="0"/>
              </a:spcAft>
              <a:defRPr sz="4000" kern="1200">
                <a:solidFill>
                  <a:schemeClr val="tx2"/>
                </a:solidFill>
                <a:latin typeface="+mj-lt"/>
                <a:ea typeface="+mj-ea"/>
                <a:cs typeface="+mj-cs"/>
              </a:defRPr>
            </a:lvl1pPr>
            <a:lvl2pPr algn="r" rtl="0" eaLnBrk="0" fontAlgn="base" hangingPunct="0">
              <a:spcBef>
                <a:spcPct val="0"/>
              </a:spcBef>
              <a:spcAft>
                <a:spcPct val="0"/>
              </a:spcAft>
              <a:defRPr sz="4000">
                <a:solidFill>
                  <a:schemeClr val="tx2"/>
                </a:solidFill>
                <a:latin typeface="Arial" panose="020B0604020202020204" pitchFamily="34" charset="0"/>
              </a:defRPr>
            </a:lvl2pPr>
            <a:lvl3pPr algn="r" rtl="0" eaLnBrk="0" fontAlgn="base" hangingPunct="0">
              <a:spcBef>
                <a:spcPct val="0"/>
              </a:spcBef>
              <a:spcAft>
                <a:spcPct val="0"/>
              </a:spcAft>
              <a:defRPr sz="4000">
                <a:solidFill>
                  <a:schemeClr val="tx2"/>
                </a:solidFill>
                <a:latin typeface="Arial" panose="020B0604020202020204" pitchFamily="34" charset="0"/>
              </a:defRPr>
            </a:lvl3pPr>
            <a:lvl4pPr algn="r" rtl="0" eaLnBrk="0" fontAlgn="base" hangingPunct="0">
              <a:spcBef>
                <a:spcPct val="0"/>
              </a:spcBef>
              <a:spcAft>
                <a:spcPct val="0"/>
              </a:spcAft>
              <a:defRPr sz="4000">
                <a:solidFill>
                  <a:schemeClr val="tx2"/>
                </a:solidFill>
                <a:latin typeface="Arial" panose="020B0604020202020204" pitchFamily="34" charset="0"/>
              </a:defRPr>
            </a:lvl4pPr>
            <a:lvl5pPr algn="r" rtl="0" eaLnBrk="0" fontAlgn="base" hangingPunct="0">
              <a:spcBef>
                <a:spcPct val="0"/>
              </a:spcBef>
              <a:spcAft>
                <a:spcPct val="0"/>
              </a:spcAft>
              <a:defRPr sz="4000">
                <a:solidFill>
                  <a:schemeClr val="tx2"/>
                </a:solidFill>
                <a:latin typeface="Arial" panose="020B0604020202020204" pitchFamily="34" charset="0"/>
              </a:defRPr>
            </a:lvl5pPr>
            <a:lvl6pPr marL="457200" algn="r" rtl="0" fontAlgn="base">
              <a:spcBef>
                <a:spcPct val="0"/>
              </a:spcBef>
              <a:spcAft>
                <a:spcPct val="0"/>
              </a:spcAft>
              <a:defRPr sz="4000">
                <a:solidFill>
                  <a:schemeClr val="tx2"/>
                </a:solidFill>
                <a:latin typeface="Arial" panose="020B0604020202020204" pitchFamily="34" charset="0"/>
              </a:defRPr>
            </a:lvl6pPr>
            <a:lvl7pPr marL="914400" algn="r" rtl="0" fontAlgn="base">
              <a:spcBef>
                <a:spcPct val="0"/>
              </a:spcBef>
              <a:spcAft>
                <a:spcPct val="0"/>
              </a:spcAft>
              <a:defRPr sz="4000">
                <a:solidFill>
                  <a:schemeClr val="tx2"/>
                </a:solidFill>
                <a:latin typeface="Arial" panose="020B0604020202020204" pitchFamily="34" charset="0"/>
              </a:defRPr>
            </a:lvl7pPr>
            <a:lvl8pPr marL="1371600" algn="r" rtl="0" fontAlgn="base">
              <a:spcBef>
                <a:spcPct val="0"/>
              </a:spcBef>
              <a:spcAft>
                <a:spcPct val="0"/>
              </a:spcAft>
              <a:defRPr sz="4000">
                <a:solidFill>
                  <a:schemeClr val="tx2"/>
                </a:solidFill>
                <a:latin typeface="Arial" panose="020B0604020202020204" pitchFamily="34" charset="0"/>
              </a:defRPr>
            </a:lvl8pPr>
            <a:lvl9pPr marL="1828800" algn="r" rtl="0" fontAlgn="base">
              <a:spcBef>
                <a:spcPct val="0"/>
              </a:spcBef>
              <a:spcAft>
                <a:spcPct val="0"/>
              </a:spcAft>
              <a:defRPr sz="4000">
                <a:solidFill>
                  <a:schemeClr val="tx2"/>
                </a:solidFill>
                <a:latin typeface="Arial" panose="020B0604020202020204" pitchFamily="34" charset="0"/>
              </a:defRPr>
            </a:lvl9pPr>
          </a:lstStyle>
          <a:p>
            <a:pPr algn="l" defTabSz="1088390"/>
            <a:r>
              <a:rPr lang="zh-CN" altLang="en-US" sz="2800" b="1" dirty="0">
                <a:latin typeface="微软雅黑" panose="020B0503020204020204" pitchFamily="34" charset="-122"/>
                <a:ea typeface="微软雅黑" panose="020B0503020204020204" pitchFamily="34" charset="-122"/>
              </a:rPr>
              <a:t>常见</a:t>
            </a:r>
            <a:r>
              <a:rPr lang="zh-CN" altLang="en-US" sz="2800" b="1" dirty="0">
                <a:latin typeface="微软雅黑" panose="020B0503020204020204" pitchFamily="34" charset="-122"/>
                <a:ea typeface="微软雅黑" panose="020B0503020204020204" pitchFamily="34" charset="-122"/>
                <a:sym typeface="+mn-ea"/>
              </a:rPr>
              <a:t>载药</a:t>
            </a:r>
            <a:r>
              <a:rPr lang="zh-CN" altLang="en-US" sz="2800" b="1" dirty="0">
                <a:latin typeface="微软雅黑" panose="020B0503020204020204" pitchFamily="34" charset="-122"/>
                <a:ea typeface="微软雅黑" panose="020B0503020204020204" pitchFamily="34" charset="-122"/>
              </a:rPr>
              <a:t>纳米材料</a:t>
            </a:r>
            <a:endParaRPr lang="zh-CN" altLang="en-US" sz="2800" b="1" dirty="0">
              <a:latin typeface="微软雅黑" panose="020B0503020204020204" pitchFamily="34" charset="-122"/>
              <a:ea typeface="微软雅黑" panose="020B0503020204020204" pitchFamily="34" charset="-122"/>
            </a:endParaRPr>
          </a:p>
        </p:txBody>
      </p:sp>
      <p:pic>
        <p:nvPicPr>
          <p:cNvPr id="2097167" name="图片 35"/>
          <p:cNvPicPr>
            <a:picLocks noChangeAspect="1"/>
          </p:cNvPicPr>
          <p:nvPr/>
        </p:nvPicPr>
        <p:blipFill rotWithShape="1">
          <a:blip r:embed="rId1" cstate="screen"/>
          <a:srcRect/>
          <a:stretch>
            <a:fillRect/>
          </a:stretch>
        </p:blipFill>
        <p:spPr>
          <a:xfrm>
            <a:off x="697865" y="4910930"/>
            <a:ext cx="10796952" cy="1559464"/>
          </a:xfrm>
          <a:prstGeom prst="rect">
            <a:avLst/>
          </a:prstGeom>
        </p:spPr>
      </p:pic>
      <p:grpSp>
        <p:nvGrpSpPr>
          <p:cNvPr id="94" name="组合 52"/>
          <p:cNvGrpSpPr/>
          <p:nvPr/>
        </p:nvGrpSpPr>
        <p:grpSpPr>
          <a:xfrm>
            <a:off x="739022" y="3738450"/>
            <a:ext cx="11052748" cy="1172543"/>
            <a:chOff x="739022" y="3738450"/>
            <a:chExt cx="11052748" cy="1172543"/>
          </a:xfrm>
        </p:grpSpPr>
        <p:sp>
          <p:nvSpPr>
            <p:cNvPr id="1048647" name="文本框 17"/>
            <p:cNvSpPr txBox="1"/>
            <p:nvPr/>
          </p:nvSpPr>
          <p:spPr>
            <a:xfrm>
              <a:off x="739022"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-1</a:t>
              </a:r>
              <a:endParaRPr lang="zh-CN" altLang="en-US" b="1" dirty="0">
                <a:latin typeface="Arial" panose="020B0604020202020204" pitchFamily="34" charset="0"/>
                <a:cs typeface="Arial" panose="020B0604020202020204" pitchFamily="34" charset="0"/>
              </a:endParaRPr>
            </a:p>
          </p:txBody>
        </p:sp>
        <p:sp>
          <p:nvSpPr>
            <p:cNvPr id="1048648" name="文本框 18"/>
            <p:cNvSpPr txBox="1"/>
            <p:nvPr/>
          </p:nvSpPr>
          <p:spPr>
            <a:xfrm>
              <a:off x="1819530"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a:t>
              </a:r>
              <a:endParaRPr lang="zh-CN" altLang="en-US" b="1" dirty="0">
                <a:latin typeface="Arial" panose="020B0604020202020204" pitchFamily="34" charset="0"/>
                <a:cs typeface="Arial" panose="020B0604020202020204" pitchFamily="34" charset="0"/>
              </a:endParaRPr>
            </a:p>
          </p:txBody>
        </p:sp>
        <p:sp>
          <p:nvSpPr>
            <p:cNvPr id="1048649" name="文本框 19"/>
            <p:cNvSpPr txBox="1"/>
            <p:nvPr/>
          </p:nvSpPr>
          <p:spPr>
            <a:xfrm>
              <a:off x="2900038"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endParaRPr lang="zh-CN" altLang="en-US" b="1" dirty="0">
                <a:latin typeface="Arial" panose="020B0604020202020204" pitchFamily="34" charset="0"/>
                <a:cs typeface="Arial" panose="020B0604020202020204" pitchFamily="34" charset="0"/>
              </a:endParaRPr>
            </a:p>
          </p:txBody>
        </p:sp>
        <p:sp>
          <p:nvSpPr>
            <p:cNvPr id="1048650" name="文本框 20"/>
            <p:cNvSpPr txBox="1"/>
            <p:nvPr/>
          </p:nvSpPr>
          <p:spPr>
            <a:xfrm>
              <a:off x="3980546"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2</a:t>
              </a:r>
              <a:endParaRPr lang="zh-CN" altLang="en-US" b="1" baseline="30000" dirty="0">
                <a:latin typeface="Arial" panose="020B0604020202020204" pitchFamily="34" charset="0"/>
                <a:cs typeface="Arial" panose="020B0604020202020204" pitchFamily="34" charset="0"/>
              </a:endParaRPr>
            </a:p>
          </p:txBody>
        </p:sp>
        <p:sp>
          <p:nvSpPr>
            <p:cNvPr id="1048651" name="文本框 21"/>
            <p:cNvSpPr txBox="1"/>
            <p:nvPr/>
          </p:nvSpPr>
          <p:spPr>
            <a:xfrm>
              <a:off x="5061054"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3</a:t>
              </a:r>
              <a:endParaRPr lang="zh-CN" altLang="en-US" b="1" dirty="0">
                <a:latin typeface="Arial" panose="020B0604020202020204" pitchFamily="34" charset="0"/>
                <a:cs typeface="Arial" panose="020B0604020202020204" pitchFamily="34" charset="0"/>
              </a:endParaRPr>
            </a:p>
          </p:txBody>
        </p:sp>
        <p:sp>
          <p:nvSpPr>
            <p:cNvPr id="1048652" name="文本框 22"/>
            <p:cNvSpPr txBox="1"/>
            <p:nvPr/>
          </p:nvSpPr>
          <p:spPr>
            <a:xfrm>
              <a:off x="6141562"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4</a:t>
              </a:r>
              <a:endParaRPr lang="zh-CN" altLang="en-US" b="1" dirty="0">
                <a:latin typeface="Arial" panose="020B0604020202020204" pitchFamily="34" charset="0"/>
                <a:cs typeface="Arial" panose="020B0604020202020204" pitchFamily="34" charset="0"/>
              </a:endParaRPr>
            </a:p>
          </p:txBody>
        </p:sp>
        <p:sp>
          <p:nvSpPr>
            <p:cNvPr id="1048653" name="文本框 23"/>
            <p:cNvSpPr txBox="1"/>
            <p:nvPr/>
          </p:nvSpPr>
          <p:spPr>
            <a:xfrm>
              <a:off x="7222070"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5</a:t>
              </a:r>
              <a:endParaRPr lang="zh-CN" altLang="en-US" b="1" dirty="0">
                <a:latin typeface="Arial" panose="020B0604020202020204" pitchFamily="34" charset="0"/>
                <a:cs typeface="Arial" panose="020B0604020202020204" pitchFamily="34" charset="0"/>
              </a:endParaRPr>
            </a:p>
          </p:txBody>
        </p:sp>
        <p:sp>
          <p:nvSpPr>
            <p:cNvPr id="1048654" name="文本框 24"/>
            <p:cNvSpPr txBox="1"/>
            <p:nvPr/>
          </p:nvSpPr>
          <p:spPr>
            <a:xfrm>
              <a:off x="8302578"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6</a:t>
              </a:r>
              <a:endParaRPr lang="zh-CN" altLang="en-US" b="1" dirty="0">
                <a:latin typeface="Arial" panose="020B0604020202020204" pitchFamily="34" charset="0"/>
                <a:cs typeface="Arial" panose="020B0604020202020204" pitchFamily="34" charset="0"/>
              </a:endParaRPr>
            </a:p>
          </p:txBody>
        </p:sp>
        <p:sp>
          <p:nvSpPr>
            <p:cNvPr id="1048655" name="文本框 25"/>
            <p:cNvSpPr txBox="1"/>
            <p:nvPr/>
          </p:nvSpPr>
          <p:spPr>
            <a:xfrm>
              <a:off x="9383086"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7</a:t>
              </a:r>
              <a:endParaRPr lang="zh-CN" altLang="en-US" b="1" dirty="0">
                <a:latin typeface="Arial" panose="020B0604020202020204" pitchFamily="34" charset="0"/>
                <a:cs typeface="Arial" panose="020B0604020202020204" pitchFamily="34" charset="0"/>
              </a:endParaRPr>
            </a:p>
          </p:txBody>
        </p:sp>
        <p:sp>
          <p:nvSpPr>
            <p:cNvPr id="1048656" name="文本框 26"/>
            <p:cNvSpPr txBox="1"/>
            <p:nvPr/>
          </p:nvSpPr>
          <p:spPr>
            <a:xfrm>
              <a:off x="10463594" y="4541661"/>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10</a:t>
              </a:r>
              <a:r>
                <a:rPr lang="en-US" altLang="zh-CN" b="1" baseline="30000" dirty="0">
                  <a:latin typeface="Arial" panose="020B0604020202020204" pitchFamily="34" charset="0"/>
                  <a:cs typeface="Arial" panose="020B0604020202020204" pitchFamily="34" charset="0"/>
                </a:rPr>
                <a:t>8</a:t>
              </a:r>
              <a:endParaRPr lang="zh-CN" altLang="en-US" b="1" dirty="0">
                <a:latin typeface="Arial" panose="020B0604020202020204" pitchFamily="34" charset="0"/>
                <a:cs typeface="Arial" panose="020B0604020202020204" pitchFamily="34" charset="0"/>
              </a:endParaRPr>
            </a:p>
          </p:txBody>
        </p:sp>
        <p:grpSp>
          <p:nvGrpSpPr>
            <p:cNvPr id="95" name="组合 51"/>
            <p:cNvGrpSpPr/>
            <p:nvPr/>
          </p:nvGrpSpPr>
          <p:grpSpPr>
            <a:xfrm>
              <a:off x="878495" y="3738450"/>
              <a:ext cx="10913275" cy="724416"/>
              <a:chOff x="878495" y="3738450"/>
              <a:chExt cx="10913275" cy="724416"/>
            </a:xfrm>
          </p:grpSpPr>
          <p:cxnSp>
            <p:nvCxnSpPr>
              <p:cNvPr id="3145758" name="直接连接符 4"/>
              <p:cNvCxnSpPr/>
              <p:nvPr/>
            </p:nvCxnSpPr>
            <p:spPr>
              <a:xfrm>
                <a:off x="878495" y="4278200"/>
                <a:ext cx="101171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59" name="直接连接符 6"/>
              <p:cNvCxnSpPr/>
              <p:nvPr/>
            </p:nvCxnSpPr>
            <p:spPr>
              <a:xfrm>
                <a:off x="1078520"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0" name="直接连接符 7"/>
              <p:cNvCxnSpPr/>
              <p:nvPr/>
            </p:nvCxnSpPr>
            <p:spPr>
              <a:xfrm>
                <a:off x="10803092"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1" name="直接连接符 8"/>
              <p:cNvCxnSpPr/>
              <p:nvPr/>
            </p:nvCxnSpPr>
            <p:spPr>
              <a:xfrm>
                <a:off x="9722584"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2" name="直接连接符 9"/>
              <p:cNvCxnSpPr/>
              <p:nvPr/>
            </p:nvCxnSpPr>
            <p:spPr>
              <a:xfrm>
                <a:off x="8642076"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3" name="直接连接符 10"/>
              <p:cNvCxnSpPr/>
              <p:nvPr/>
            </p:nvCxnSpPr>
            <p:spPr>
              <a:xfrm>
                <a:off x="7561568"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4" name="直接连接符 11"/>
              <p:cNvCxnSpPr/>
              <p:nvPr/>
            </p:nvCxnSpPr>
            <p:spPr>
              <a:xfrm>
                <a:off x="6481060"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5" name="直接连接符 12"/>
              <p:cNvCxnSpPr/>
              <p:nvPr/>
            </p:nvCxnSpPr>
            <p:spPr>
              <a:xfrm>
                <a:off x="5400552"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6" name="直接连接符 13"/>
              <p:cNvCxnSpPr/>
              <p:nvPr/>
            </p:nvCxnSpPr>
            <p:spPr>
              <a:xfrm>
                <a:off x="4320044"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7" name="直接连接符 14"/>
              <p:cNvCxnSpPr/>
              <p:nvPr/>
            </p:nvCxnSpPr>
            <p:spPr>
              <a:xfrm>
                <a:off x="3239536"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45768" name="直接连接符 15"/>
              <p:cNvCxnSpPr/>
              <p:nvPr/>
            </p:nvCxnSpPr>
            <p:spPr>
              <a:xfrm>
                <a:off x="2159028" y="3738450"/>
                <a:ext cx="0" cy="5397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48657" name="文本框 36"/>
              <p:cNvSpPr txBox="1"/>
              <p:nvPr/>
            </p:nvSpPr>
            <p:spPr>
              <a:xfrm>
                <a:off x="11112774" y="4093534"/>
                <a:ext cx="678996" cy="369332"/>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nm</a:t>
                </a:r>
                <a:endParaRPr lang="zh-CN" altLang="en-US" b="1" dirty="0">
                  <a:latin typeface="Arial" panose="020B0604020202020204" pitchFamily="34" charset="0"/>
                  <a:cs typeface="Arial" panose="020B0604020202020204" pitchFamily="34" charset="0"/>
                </a:endParaRPr>
              </a:p>
            </p:txBody>
          </p:sp>
        </p:grpSp>
      </p:grpSp>
      <p:sp>
        <p:nvSpPr>
          <p:cNvPr id="1048658" name="矩形 37"/>
          <p:cNvSpPr/>
          <p:nvPr/>
        </p:nvSpPr>
        <p:spPr>
          <a:xfrm>
            <a:off x="2159028" y="3738450"/>
            <a:ext cx="2173260" cy="539746"/>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69" name="直接连接符 39"/>
          <p:cNvCxnSpPr/>
          <p:nvPr/>
        </p:nvCxnSpPr>
        <p:spPr>
          <a:xfrm flipH="1" flipV="1">
            <a:off x="1019175" y="3429000"/>
            <a:ext cx="1139854" cy="8491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45770" name="直接连接符 41"/>
          <p:cNvCxnSpPr/>
          <p:nvPr/>
        </p:nvCxnSpPr>
        <p:spPr>
          <a:xfrm flipV="1">
            <a:off x="4332288" y="2492375"/>
            <a:ext cx="6840537" cy="178582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2097168" name="图片 45"/>
          <p:cNvPicPr>
            <a:picLocks noChangeAspect="1"/>
          </p:cNvPicPr>
          <p:nvPr/>
        </p:nvPicPr>
        <p:blipFill>
          <a:blip r:embed="rId2"/>
          <a:stretch>
            <a:fillRect/>
          </a:stretch>
        </p:blipFill>
        <p:spPr>
          <a:xfrm>
            <a:off x="1303203" y="1346626"/>
            <a:ext cx="7366397" cy="185897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97167"/>
                                        </p:tgtEl>
                                        <p:attrNameLst>
                                          <p:attrName>style.visibility</p:attrName>
                                        </p:attrNameLst>
                                      </p:cBhvr>
                                      <p:to>
                                        <p:strVal val="visible"/>
                                      </p:to>
                                    </p:set>
                                    <p:animEffect transition="in" filter="fade">
                                      <p:cBhvr>
                                        <p:cTn id="11" dur="500"/>
                                        <p:tgtEl>
                                          <p:spTgt spid="20971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48658"/>
                                        </p:tgtEl>
                                        <p:attrNameLst>
                                          <p:attrName>style.visibility</p:attrName>
                                        </p:attrNameLst>
                                      </p:cBhvr>
                                      <p:to>
                                        <p:strVal val="visible"/>
                                      </p:to>
                                    </p:set>
                                  </p:childTnLst>
                                </p:cTn>
                              </p:par>
                              <p:par>
                                <p:cTn id="16" presetID="22" presetClass="entr" presetSubtype="4" fill="hold" nodeType="withEffect">
                                  <p:stCondLst>
                                    <p:cond delay="0"/>
                                  </p:stCondLst>
                                  <p:childTnLst>
                                    <p:set>
                                      <p:cBhvr>
                                        <p:cTn id="17" dur="1" fill="hold">
                                          <p:stCondLst>
                                            <p:cond delay="0"/>
                                          </p:stCondLst>
                                        </p:cTn>
                                        <p:tgtEl>
                                          <p:spTgt spid="3145770"/>
                                        </p:tgtEl>
                                        <p:attrNameLst>
                                          <p:attrName>style.visibility</p:attrName>
                                        </p:attrNameLst>
                                      </p:cBhvr>
                                      <p:to>
                                        <p:strVal val="visible"/>
                                      </p:to>
                                    </p:set>
                                    <p:animEffect transition="in" filter="wipe(down)">
                                      <p:cBhvr>
                                        <p:cTn id="18" dur="500"/>
                                        <p:tgtEl>
                                          <p:spTgt spid="3145770"/>
                                        </p:tgtEl>
                                      </p:cBhvr>
                                    </p:animEffect>
                                  </p:childTnLst>
                                </p:cTn>
                              </p:par>
                              <p:par>
                                <p:cTn id="19" presetID="22" presetClass="entr" presetSubtype="4" fill="hold" nodeType="withEffect">
                                  <p:stCondLst>
                                    <p:cond delay="0"/>
                                  </p:stCondLst>
                                  <p:childTnLst>
                                    <p:set>
                                      <p:cBhvr>
                                        <p:cTn id="20" dur="1" fill="hold">
                                          <p:stCondLst>
                                            <p:cond delay="0"/>
                                          </p:stCondLst>
                                        </p:cTn>
                                        <p:tgtEl>
                                          <p:spTgt spid="3145769"/>
                                        </p:tgtEl>
                                        <p:attrNameLst>
                                          <p:attrName>style.visibility</p:attrName>
                                        </p:attrNameLst>
                                      </p:cBhvr>
                                      <p:to>
                                        <p:strVal val="visible"/>
                                      </p:to>
                                    </p:set>
                                    <p:animEffect transition="in" filter="wipe(down)">
                                      <p:cBhvr>
                                        <p:cTn id="21" dur="500"/>
                                        <p:tgtEl>
                                          <p:spTgt spid="3145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5"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27" name="图片 5"/>
          <p:cNvPicPr>
            <a:picLocks noChangeAspect="1"/>
          </p:cNvPicPr>
          <p:nvPr/>
        </p:nvPicPr>
        <p:blipFill>
          <a:blip r:embed="rId1"/>
          <a:stretch>
            <a:fillRect/>
          </a:stretch>
        </p:blipFill>
        <p:spPr>
          <a:xfrm>
            <a:off x="8116570" y="433189"/>
            <a:ext cx="3322608" cy="835224"/>
          </a:xfrm>
          <a:prstGeom prst="rect">
            <a:avLst/>
          </a:prstGeom>
        </p:spPr>
      </p:pic>
      <p:sp>
        <p:nvSpPr>
          <p:cNvPr id="1048936"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937"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938"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实验路线</a:t>
            </a:r>
            <a:endParaRPr lang="zh-CN" altLang="en-US" dirty="0">
              <a:solidFill>
                <a:schemeClr val="bg1"/>
              </a:solidFill>
            </a:endParaRPr>
          </a:p>
        </p:txBody>
      </p:sp>
      <p:sp>
        <p:nvSpPr>
          <p:cNvPr id="1048939"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B</a:t>
            </a:r>
            <a:endParaRPr lang="zh-CN" altLang="en-US" dirty="0">
              <a:solidFill>
                <a:schemeClr val="bg1"/>
              </a:solidFill>
              <a:sym typeface="+mn-lt"/>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Box 1"/>
          <p:cNvSpPr txBox="1"/>
          <p:nvPr/>
        </p:nvSpPr>
        <p:spPr>
          <a:xfrm>
            <a:off x="1023109" y="467602"/>
            <a:ext cx="2405524" cy="52197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实 验 路线</a:t>
            </a:r>
            <a:endParaRPr lang="zh-CN" altLang="en-US" dirty="0">
              <a:sym typeface="+mn-lt"/>
            </a:endParaRPr>
          </a:p>
        </p:txBody>
      </p:sp>
      <p:sp>
        <p:nvSpPr>
          <p:cNvPr id="1048615" name="矩形 47"/>
          <p:cNvSpPr/>
          <p:nvPr/>
        </p:nvSpPr>
        <p:spPr>
          <a:xfrm>
            <a:off x="3801623" y="1134311"/>
            <a:ext cx="4606681" cy="576580"/>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2400" dirty="0">
                <a:solidFill>
                  <a:schemeClr val="bg1"/>
                </a:solidFill>
                <a:latin typeface="微软雅黑" panose="020B0503020204020204" pitchFamily="34" charset="-122"/>
                <a:ea typeface="微软雅黑" panose="020B0503020204020204" pitchFamily="34" charset="-122"/>
              </a:rPr>
              <a:t>24</a:t>
            </a:r>
            <a:r>
              <a:rPr lang="zh-CN" altLang="en-US" sz="2400" dirty="0">
                <a:solidFill>
                  <a:schemeClr val="bg1"/>
                </a:solidFill>
                <a:latin typeface="微软雅黑" panose="020B0503020204020204" pitchFamily="34" charset="-122"/>
                <a:ea typeface="微软雅黑" panose="020B0503020204020204" pitchFamily="34" charset="-122"/>
              </a:rPr>
              <a:t>只兔</a:t>
            </a:r>
            <a:r>
              <a:rPr lang="en-US" altLang="zh-CN" sz="2400" dirty="0">
                <a:solidFill>
                  <a:schemeClr val="bg1"/>
                </a:solidFill>
                <a:latin typeface="微软雅黑" panose="020B0503020204020204" pitchFamily="34" charset="-122"/>
                <a:ea typeface="微软雅黑" panose="020B0503020204020204" pitchFamily="34" charset="-122"/>
              </a:rPr>
              <a:t>VX</a:t>
            </a:r>
            <a:r>
              <a:rPr lang="en-US" altLang="zh-CN"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肝脏肿瘤模型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48616" name="矩形 48"/>
          <p:cNvSpPr/>
          <p:nvPr/>
        </p:nvSpPr>
        <p:spPr>
          <a:xfrm>
            <a:off x="1050531" y="2222817"/>
            <a:ext cx="2485573" cy="546637"/>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dirty="0">
                <a:solidFill>
                  <a:schemeClr val="bg1"/>
                </a:solidFill>
                <a:latin typeface="微软雅黑" panose="020B0503020204020204" pitchFamily="34" charset="-122"/>
                <a:ea typeface="微软雅黑" panose="020B0503020204020204" pitchFamily="34" charset="-122"/>
              </a:rPr>
              <a:t>A:</a:t>
            </a:r>
            <a:r>
              <a:rPr lang="zh-CN" altLang="en-US" sz="1400" dirty="0">
                <a:solidFill>
                  <a:schemeClr val="bg1"/>
                </a:solidFill>
                <a:latin typeface="微软雅黑" panose="020B0503020204020204" pitchFamily="34" charset="-122"/>
                <a:ea typeface="微软雅黑" panose="020B0503020204020204" pitchFamily="34" charset="-122"/>
              </a:rPr>
              <a:t>空白对照组</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n=6</a:t>
            </a:r>
            <a:r>
              <a:rPr lang="zh-CN" altLang="en-US" sz="1400" dirty="0">
                <a:solidFill>
                  <a:schemeClr val="bg1"/>
                </a:solidFill>
                <a:latin typeface="微软雅黑" panose="020B0503020204020204" pitchFamily="34" charset="-122"/>
                <a:ea typeface="微软雅黑" panose="020B0503020204020204" pitchFamily="34" charset="-122"/>
              </a:rPr>
              <a:t>只）</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617" name="矩形 49"/>
          <p:cNvSpPr/>
          <p:nvPr/>
        </p:nvSpPr>
        <p:spPr>
          <a:xfrm>
            <a:off x="3603463" y="2222817"/>
            <a:ext cx="2485573" cy="546637"/>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dirty="0">
                <a:solidFill>
                  <a:schemeClr val="bg1"/>
                </a:solidFill>
                <a:latin typeface="微软雅黑" panose="020B0503020204020204" pitchFamily="34" charset="-122"/>
                <a:ea typeface="微软雅黑" panose="020B0503020204020204" pitchFamily="34" charset="-122"/>
              </a:rPr>
              <a:t>B:</a:t>
            </a:r>
            <a:r>
              <a:rPr lang="zh-CN" altLang="en-US" sz="1400" dirty="0">
                <a:solidFill>
                  <a:schemeClr val="bg1"/>
                </a:solidFill>
                <a:latin typeface="微软雅黑" panose="020B0503020204020204" pitchFamily="34" charset="-122"/>
                <a:ea typeface="微软雅黑" panose="020B0503020204020204" pitchFamily="34" charset="-122"/>
              </a:rPr>
              <a:t>单独消融组</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n=6</a:t>
            </a:r>
            <a:r>
              <a:rPr lang="zh-CN" altLang="en-US" sz="1400" dirty="0">
                <a:solidFill>
                  <a:schemeClr val="bg1"/>
                </a:solidFill>
                <a:latin typeface="微软雅黑" panose="020B0503020204020204" pitchFamily="34" charset="-122"/>
                <a:ea typeface="微软雅黑" panose="020B0503020204020204" pitchFamily="34" charset="-122"/>
              </a:rPr>
              <a:t>只）</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618" name="矩形 54"/>
          <p:cNvSpPr/>
          <p:nvPr/>
        </p:nvSpPr>
        <p:spPr>
          <a:xfrm>
            <a:off x="6156395" y="2222817"/>
            <a:ext cx="2485573" cy="546637"/>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dirty="0">
                <a:solidFill>
                  <a:schemeClr val="bg1"/>
                </a:solidFill>
                <a:latin typeface="微软雅黑" panose="020B0503020204020204" pitchFamily="34" charset="-122"/>
                <a:ea typeface="微软雅黑" panose="020B0503020204020204" pitchFamily="34" charset="-122"/>
              </a:rPr>
              <a:t>C:</a:t>
            </a:r>
            <a:r>
              <a:rPr lang="zh-CN" altLang="en-US" sz="1400" dirty="0">
                <a:solidFill>
                  <a:schemeClr val="bg1"/>
                </a:solidFill>
                <a:latin typeface="微软雅黑" panose="020B0503020204020204" pitchFamily="34" charset="-122"/>
                <a:ea typeface="微软雅黑" panose="020B0503020204020204" pitchFamily="34" charset="-122"/>
              </a:rPr>
              <a:t>单独栓塞组</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n=6</a:t>
            </a:r>
            <a:r>
              <a:rPr lang="zh-CN" altLang="en-US" sz="1400" dirty="0">
                <a:solidFill>
                  <a:schemeClr val="bg1"/>
                </a:solidFill>
                <a:latin typeface="微软雅黑" panose="020B0503020204020204" pitchFamily="34" charset="-122"/>
                <a:ea typeface="微软雅黑" panose="020B0503020204020204" pitchFamily="34" charset="-122"/>
              </a:rPr>
              <a:t>只）</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8619" name="矩形 55"/>
          <p:cNvSpPr/>
          <p:nvPr/>
        </p:nvSpPr>
        <p:spPr>
          <a:xfrm>
            <a:off x="8709328" y="2222817"/>
            <a:ext cx="2523102" cy="546637"/>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dirty="0">
                <a:solidFill>
                  <a:schemeClr val="bg1"/>
                </a:solidFill>
                <a:latin typeface="微软雅黑" panose="020B0503020204020204" pitchFamily="34" charset="-122"/>
                <a:ea typeface="微软雅黑" panose="020B0503020204020204" pitchFamily="34" charset="-122"/>
              </a:rPr>
              <a:t>D:</a:t>
            </a:r>
            <a:r>
              <a:rPr lang="zh-CN" altLang="en-US" sz="1400" dirty="0">
                <a:solidFill>
                  <a:schemeClr val="bg1"/>
                </a:solidFill>
                <a:latin typeface="微软雅黑" panose="020B0503020204020204" pitchFamily="34" charset="-122"/>
                <a:ea typeface="微软雅黑" panose="020B0503020204020204" pitchFamily="34" charset="-122"/>
              </a:rPr>
              <a:t>栓塞消融组</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n=6</a:t>
            </a:r>
            <a:r>
              <a:rPr lang="zh-CN" altLang="en-US" sz="1400" dirty="0">
                <a:solidFill>
                  <a:schemeClr val="bg1"/>
                </a:solidFill>
                <a:latin typeface="微软雅黑" panose="020B0503020204020204" pitchFamily="34" charset="-122"/>
                <a:ea typeface="微软雅黑" panose="020B0503020204020204" pitchFamily="34" charset="-122"/>
              </a:rPr>
              <a:t>只）</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3145729" name="直接连接符 39"/>
          <p:cNvCxnSpPr/>
          <p:nvPr/>
        </p:nvCxnSpPr>
        <p:spPr>
          <a:xfrm flipV="1">
            <a:off x="6059488" y="1710892"/>
            <a:ext cx="0" cy="292079"/>
          </a:xfrm>
          <a:prstGeom prst="line">
            <a:avLst/>
          </a:prstGeom>
          <a:ln w="19050">
            <a:solidFill>
              <a:srgbClr val="34A12C"/>
            </a:solidFill>
          </a:ln>
        </p:spPr>
        <p:style>
          <a:lnRef idx="1">
            <a:schemeClr val="accent1"/>
          </a:lnRef>
          <a:fillRef idx="0">
            <a:schemeClr val="accent1"/>
          </a:fillRef>
          <a:effectRef idx="0">
            <a:schemeClr val="accent1"/>
          </a:effectRef>
          <a:fontRef idx="minor">
            <a:schemeClr val="tx1"/>
          </a:fontRef>
        </p:style>
      </p:cxnSp>
      <p:cxnSp>
        <p:nvCxnSpPr>
          <p:cNvPr id="3145730" name="直接连接符 45"/>
          <p:cNvCxnSpPr/>
          <p:nvPr/>
        </p:nvCxnSpPr>
        <p:spPr>
          <a:xfrm>
            <a:off x="2293318" y="2002971"/>
            <a:ext cx="7714369" cy="0"/>
          </a:xfrm>
          <a:prstGeom prst="line">
            <a:avLst/>
          </a:prstGeom>
          <a:ln w="19050">
            <a:solidFill>
              <a:srgbClr val="34A12C"/>
            </a:solidFill>
          </a:ln>
        </p:spPr>
        <p:style>
          <a:lnRef idx="1">
            <a:schemeClr val="accent1"/>
          </a:lnRef>
          <a:fillRef idx="0">
            <a:schemeClr val="accent1"/>
          </a:fillRef>
          <a:effectRef idx="0">
            <a:schemeClr val="accent1"/>
          </a:effectRef>
          <a:fontRef idx="minor">
            <a:schemeClr val="tx1"/>
          </a:fontRef>
        </p:style>
      </p:cxnSp>
      <p:cxnSp>
        <p:nvCxnSpPr>
          <p:cNvPr id="3145731" name="直接连接符 58"/>
          <p:cNvCxnSpPr/>
          <p:nvPr/>
        </p:nvCxnSpPr>
        <p:spPr>
          <a:xfrm flipV="1">
            <a:off x="2300349" y="2002971"/>
            <a:ext cx="0" cy="146040"/>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2" name="直接连接符 60"/>
          <p:cNvCxnSpPr/>
          <p:nvPr/>
        </p:nvCxnSpPr>
        <p:spPr>
          <a:xfrm flipV="1">
            <a:off x="4845429" y="2002971"/>
            <a:ext cx="0" cy="146040"/>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3" name="直接连接符 61"/>
          <p:cNvCxnSpPr/>
          <p:nvPr/>
        </p:nvCxnSpPr>
        <p:spPr>
          <a:xfrm flipV="1">
            <a:off x="7413136" y="2002971"/>
            <a:ext cx="0" cy="146040"/>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4" name="直接连接符 62"/>
          <p:cNvCxnSpPr/>
          <p:nvPr/>
        </p:nvCxnSpPr>
        <p:spPr>
          <a:xfrm flipV="1">
            <a:off x="9998943" y="2002971"/>
            <a:ext cx="0" cy="146040"/>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8620" name="矩形 63"/>
          <p:cNvSpPr/>
          <p:nvPr/>
        </p:nvSpPr>
        <p:spPr>
          <a:xfrm>
            <a:off x="6150502" y="3165088"/>
            <a:ext cx="4213349" cy="497840"/>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术后</a:t>
            </a:r>
            <a:r>
              <a:rPr lang="en-US" altLang="zh-CN" sz="1400" dirty="0">
                <a:solidFill>
                  <a:schemeClr val="bg1"/>
                </a:solidFill>
                <a:latin typeface="微软雅黑" panose="020B0503020204020204" pitchFamily="34" charset="-122"/>
                <a:ea typeface="微软雅黑" panose="020B0503020204020204" pitchFamily="34" charset="-122"/>
              </a:rPr>
              <a:t>24</a:t>
            </a:r>
            <a:r>
              <a:rPr lang="zh-CN" altLang="en-US" sz="1400" dirty="0">
                <a:solidFill>
                  <a:schemeClr val="bg1"/>
                </a:solidFill>
                <a:latin typeface="微软雅黑" panose="020B0503020204020204" pitchFamily="34" charset="-122"/>
                <a:ea typeface="微软雅黑" panose="020B0503020204020204" pitchFamily="34" charset="-122"/>
              </a:rPr>
              <a:t>小时微波对于多功能微球阿霉素释放的影响及残瘤细胞电镜的观察</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3145735" name="直接连接符 65"/>
          <p:cNvCxnSpPr/>
          <p:nvPr/>
        </p:nvCxnSpPr>
        <p:spPr>
          <a:xfrm flipV="1">
            <a:off x="7413136" y="2769454"/>
            <a:ext cx="0" cy="354746"/>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6" name="直接连接符 68"/>
          <p:cNvCxnSpPr/>
          <p:nvPr/>
        </p:nvCxnSpPr>
        <p:spPr>
          <a:xfrm flipV="1">
            <a:off x="10007687" y="2769454"/>
            <a:ext cx="0" cy="354746"/>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8621" name="矩形 69"/>
          <p:cNvSpPr/>
          <p:nvPr/>
        </p:nvSpPr>
        <p:spPr>
          <a:xfrm>
            <a:off x="4904586" y="4039938"/>
            <a:ext cx="5967071" cy="324733"/>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400" dirty="0">
                <a:solidFill>
                  <a:schemeClr val="bg1"/>
                </a:solidFill>
                <a:latin typeface="微软雅黑" panose="020B0503020204020204" pitchFamily="34" charset="-122"/>
                <a:ea typeface="微软雅黑" panose="020B0503020204020204" pitchFamily="34" charset="-122"/>
              </a:rPr>
              <a:t>在兔VX2肝肿瘤模型的微波增敏的效果</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3145737" name="直接连接符 70"/>
          <p:cNvCxnSpPr/>
          <p:nvPr/>
        </p:nvCxnSpPr>
        <p:spPr>
          <a:xfrm flipV="1">
            <a:off x="5452685" y="2810342"/>
            <a:ext cx="0" cy="1174918"/>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8" name="直接连接符 72"/>
          <p:cNvCxnSpPr/>
          <p:nvPr/>
        </p:nvCxnSpPr>
        <p:spPr>
          <a:xfrm flipV="1">
            <a:off x="10672385" y="2810342"/>
            <a:ext cx="0" cy="1174918"/>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9" name="直接连接符 73"/>
          <p:cNvCxnSpPr/>
          <p:nvPr/>
        </p:nvCxnSpPr>
        <p:spPr>
          <a:xfrm flipV="1">
            <a:off x="11038145" y="2810343"/>
            <a:ext cx="0" cy="2058520"/>
          </a:xfrm>
          <a:prstGeom prst="line">
            <a:avLst/>
          </a:prstGeom>
          <a:ln w="19050">
            <a:solidFill>
              <a:srgbClr val="34A12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0" name="直接连接符 76"/>
          <p:cNvCxnSpPr/>
          <p:nvPr/>
        </p:nvCxnSpPr>
        <p:spPr>
          <a:xfrm flipV="1">
            <a:off x="2335709" y="2810343"/>
            <a:ext cx="0" cy="2058520"/>
          </a:xfrm>
          <a:prstGeom prst="line">
            <a:avLst/>
          </a:prstGeom>
          <a:ln w="19050">
            <a:solidFill>
              <a:srgbClr val="34A12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8622" name="矩形 77"/>
          <p:cNvSpPr/>
          <p:nvPr/>
        </p:nvSpPr>
        <p:spPr>
          <a:xfrm>
            <a:off x="2151143" y="5119934"/>
            <a:ext cx="3729803"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dirty="0">
                <a:solidFill>
                  <a:schemeClr val="bg1"/>
                </a:solidFill>
                <a:latin typeface="微软雅黑" panose="020B0503020204020204" pitchFamily="34" charset="-122"/>
                <a:ea typeface="微软雅黑" panose="020B0503020204020204" pitchFamily="34" charset="-122"/>
              </a:rPr>
              <a:t>疗      效</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48623" name="矩形 78"/>
          <p:cNvSpPr/>
          <p:nvPr/>
        </p:nvSpPr>
        <p:spPr>
          <a:xfrm>
            <a:off x="6878350" y="5109774"/>
            <a:ext cx="3716090"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a:solidFill>
                  <a:schemeClr val="bg1"/>
                </a:solidFill>
                <a:latin typeface="微软雅黑" panose="020B0503020204020204" pitchFamily="34" charset="-122"/>
                <a:ea typeface="微软雅黑" panose="020B0503020204020204" pitchFamily="34" charset="-122"/>
              </a:rPr>
              <a:t>生物安全性</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048624" name="矩形 80"/>
          <p:cNvSpPr/>
          <p:nvPr/>
        </p:nvSpPr>
        <p:spPr>
          <a:xfrm>
            <a:off x="1142191" y="5789859"/>
            <a:ext cx="1933464"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400">
                <a:solidFill>
                  <a:schemeClr val="bg1"/>
                </a:solidFill>
                <a:latin typeface="微软雅黑" panose="020B0503020204020204" pitchFamily="34" charset="-122"/>
                <a:ea typeface="微软雅黑" panose="020B0503020204020204" pitchFamily="34" charset="-122"/>
              </a:rPr>
              <a:t>CT </a:t>
            </a:r>
            <a:r>
              <a:rPr lang="zh-CN" altLang="en-US" sz="1400">
                <a:solidFill>
                  <a:schemeClr val="bg1"/>
                </a:solidFill>
                <a:latin typeface="微软雅黑" panose="020B0503020204020204" pitchFamily="34" charset="-122"/>
                <a:ea typeface="微软雅黑" panose="020B0503020204020204" pitchFamily="34" charset="-122"/>
              </a:rPr>
              <a:t>肿瘤体积大小</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48625" name="矩形 81"/>
          <p:cNvSpPr/>
          <p:nvPr/>
        </p:nvSpPr>
        <p:spPr>
          <a:xfrm>
            <a:off x="3192572" y="5789859"/>
            <a:ext cx="1732106"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en-US" altLang="zh-CN" sz="1200">
                <a:solidFill>
                  <a:schemeClr val="bg1"/>
                </a:solidFill>
                <a:latin typeface="微软雅黑" panose="020B0503020204020204" pitchFamily="34" charset="-122"/>
                <a:ea typeface="微软雅黑" panose="020B0503020204020204" pitchFamily="34" charset="-122"/>
              </a:rPr>
              <a:t>DWI</a:t>
            </a:r>
            <a:r>
              <a:rPr lang="zh-CN" altLang="en-US" sz="1200">
                <a:solidFill>
                  <a:schemeClr val="bg1"/>
                </a:solidFill>
                <a:latin typeface="微软雅黑" panose="020B0503020204020204" pitchFamily="34" charset="-122"/>
                <a:ea typeface="微软雅黑" panose="020B0503020204020204" pitchFamily="34" charset="-122"/>
              </a:rPr>
              <a:t>残留体积大小</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048626" name="矩形 82"/>
          <p:cNvSpPr/>
          <p:nvPr/>
        </p:nvSpPr>
        <p:spPr>
          <a:xfrm>
            <a:off x="5012005" y="5789859"/>
            <a:ext cx="1399398"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a:solidFill>
                  <a:schemeClr val="bg1"/>
                </a:solidFill>
                <a:latin typeface="微软雅黑" panose="020B0503020204020204" pitchFamily="34" charset="-122"/>
                <a:ea typeface="微软雅黑" panose="020B0503020204020204" pitchFamily="34" charset="-122"/>
              </a:rPr>
              <a:t>病理检测</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048627" name="矩形 83"/>
          <p:cNvSpPr/>
          <p:nvPr/>
        </p:nvSpPr>
        <p:spPr>
          <a:xfrm>
            <a:off x="6586057" y="5789859"/>
            <a:ext cx="1484560"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a:solidFill>
                  <a:schemeClr val="bg1"/>
                </a:solidFill>
                <a:latin typeface="微软雅黑" panose="020B0503020204020204" pitchFamily="34" charset="-122"/>
                <a:ea typeface="微软雅黑" panose="020B0503020204020204" pitchFamily="34" charset="-122"/>
              </a:rPr>
              <a:t>肝肾功</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048628" name="矩形 84"/>
          <p:cNvSpPr/>
          <p:nvPr/>
        </p:nvSpPr>
        <p:spPr>
          <a:xfrm>
            <a:off x="8149283" y="5789859"/>
            <a:ext cx="1484560"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a:solidFill>
                  <a:schemeClr val="bg1"/>
                </a:solidFill>
                <a:latin typeface="微软雅黑" panose="020B0503020204020204" pitchFamily="34" charset="-122"/>
                <a:ea typeface="微软雅黑" panose="020B0503020204020204" pitchFamily="34" charset="-122"/>
              </a:rPr>
              <a:t>血常规</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048629" name="矩形 85"/>
          <p:cNvSpPr/>
          <p:nvPr/>
        </p:nvSpPr>
        <p:spPr>
          <a:xfrm>
            <a:off x="9724778" y="5789859"/>
            <a:ext cx="1484560" cy="346075"/>
          </a:xfrm>
          <a:prstGeom prst="rect">
            <a:avLst/>
          </a:prstGeom>
          <a:solidFill>
            <a:srgbClr val="34A12C"/>
          </a:solidFill>
          <a:ln>
            <a:solidFill>
              <a:srgbClr val="34A1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88390"/>
            <a:r>
              <a:rPr lang="zh-CN" altLang="en-US" sz="1600">
                <a:solidFill>
                  <a:schemeClr val="bg1"/>
                </a:solidFill>
                <a:latin typeface="微软雅黑" panose="020B0503020204020204" pitchFamily="34" charset="-122"/>
                <a:ea typeface="微软雅黑" panose="020B0503020204020204" pitchFamily="34" charset="-122"/>
              </a:rPr>
              <a:t>体重</a:t>
            </a:r>
            <a:endParaRPr lang="zh-CN" altLang="en-US" sz="1600">
              <a:solidFill>
                <a:schemeClr val="bg1"/>
              </a:solidFill>
              <a:latin typeface="微软雅黑" panose="020B0503020204020204" pitchFamily="34" charset="-122"/>
              <a:ea typeface="微软雅黑" panose="020B0503020204020204" pitchFamily="34" charset="-122"/>
            </a:endParaRPr>
          </a:p>
        </p:txBody>
      </p:sp>
      <p:cxnSp>
        <p:nvCxnSpPr>
          <p:cNvPr id="3145741" name="直接连接符 86"/>
          <p:cNvCxnSpPr/>
          <p:nvPr/>
        </p:nvCxnSpPr>
        <p:spPr>
          <a:xfrm>
            <a:off x="2335709" y="4868863"/>
            <a:ext cx="8716691" cy="0"/>
          </a:xfrm>
          <a:prstGeom prst="line">
            <a:avLst/>
          </a:prstGeom>
          <a:ln w="19050">
            <a:solidFill>
              <a:srgbClr val="34A12C"/>
            </a:solidFill>
          </a:ln>
        </p:spPr>
        <p:style>
          <a:lnRef idx="1">
            <a:schemeClr val="accent1"/>
          </a:lnRef>
          <a:fillRef idx="0">
            <a:schemeClr val="accent1"/>
          </a:fillRef>
          <a:effectRef idx="0">
            <a:schemeClr val="accent1"/>
          </a:effectRef>
          <a:fontRef idx="minor">
            <a:schemeClr val="tx1"/>
          </a:fontRef>
        </p:style>
      </p:cxnSp>
      <p:cxnSp>
        <p:nvCxnSpPr>
          <p:cNvPr id="3145742" name="直接连接符 87"/>
          <p:cNvCxnSpPr/>
          <p:nvPr/>
        </p:nvCxnSpPr>
        <p:spPr>
          <a:xfrm flipV="1">
            <a:off x="4306625" y="4868863"/>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3" name="直接连接符 89"/>
          <p:cNvCxnSpPr/>
          <p:nvPr/>
        </p:nvCxnSpPr>
        <p:spPr>
          <a:xfrm>
            <a:off x="6864166" y="4868863"/>
            <a:ext cx="4188234" cy="0"/>
          </a:xfrm>
          <a:prstGeom prst="line">
            <a:avLst/>
          </a:prstGeom>
          <a:ln w="19050">
            <a:solidFill>
              <a:srgbClr val="34A12C"/>
            </a:solidFill>
          </a:ln>
        </p:spPr>
        <p:style>
          <a:lnRef idx="1">
            <a:schemeClr val="accent1"/>
          </a:lnRef>
          <a:fillRef idx="0">
            <a:schemeClr val="accent1"/>
          </a:fillRef>
          <a:effectRef idx="0">
            <a:schemeClr val="accent1"/>
          </a:effectRef>
          <a:fontRef idx="minor">
            <a:schemeClr val="tx1"/>
          </a:fontRef>
        </p:style>
      </p:cxnSp>
      <p:cxnSp>
        <p:nvCxnSpPr>
          <p:cNvPr id="3145744" name="直接连接符 90"/>
          <p:cNvCxnSpPr/>
          <p:nvPr/>
        </p:nvCxnSpPr>
        <p:spPr>
          <a:xfrm flipV="1">
            <a:off x="8835082" y="4868863"/>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5" name="直接连接符 91"/>
          <p:cNvCxnSpPr/>
          <p:nvPr/>
        </p:nvCxnSpPr>
        <p:spPr>
          <a:xfrm flipV="1">
            <a:off x="4306625"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6" name="直接连接符 92"/>
          <p:cNvCxnSpPr/>
          <p:nvPr/>
        </p:nvCxnSpPr>
        <p:spPr>
          <a:xfrm flipV="1">
            <a:off x="8835082"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7" name="直接连接符 93"/>
          <p:cNvCxnSpPr/>
          <p:nvPr/>
        </p:nvCxnSpPr>
        <p:spPr>
          <a:xfrm flipV="1">
            <a:off x="7409018"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8" name="直接连接符 94"/>
          <p:cNvCxnSpPr/>
          <p:nvPr/>
        </p:nvCxnSpPr>
        <p:spPr>
          <a:xfrm flipV="1">
            <a:off x="10486047"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49" name="直接连接符 95"/>
          <p:cNvCxnSpPr/>
          <p:nvPr/>
        </p:nvCxnSpPr>
        <p:spPr>
          <a:xfrm flipV="1">
            <a:off x="5768904"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50" name="直接连接符 97"/>
          <p:cNvCxnSpPr/>
          <p:nvPr/>
        </p:nvCxnSpPr>
        <p:spPr>
          <a:xfrm flipV="1">
            <a:off x="2342442" y="5548948"/>
            <a:ext cx="0" cy="240911"/>
          </a:xfrm>
          <a:prstGeom prst="line">
            <a:avLst/>
          </a:prstGeom>
          <a:ln w="19050">
            <a:solidFill>
              <a:srgbClr val="34A12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157" name="图片 5"/>
          <p:cNvPicPr>
            <a:picLocks noChangeAspect="1"/>
          </p:cNvPicPr>
          <p:nvPr/>
        </p:nvPicPr>
        <p:blipFill>
          <a:blip r:embed="rId1"/>
          <a:stretch>
            <a:fillRect/>
          </a:stretch>
        </p:blipFill>
        <p:spPr>
          <a:xfrm>
            <a:off x="8116570" y="433189"/>
            <a:ext cx="3322608" cy="835224"/>
          </a:xfrm>
          <a:prstGeom prst="rect">
            <a:avLst/>
          </a:prstGeom>
        </p:spPr>
      </p:pic>
      <p:sp>
        <p:nvSpPr>
          <p:cNvPr id="1048604"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605"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观 察 指 标</a:t>
            </a:r>
            <a:endParaRPr lang="zh-CN" altLang="en-US" dirty="0">
              <a:solidFill>
                <a:schemeClr val="bg1"/>
              </a:solidFill>
            </a:endParaRPr>
          </a:p>
        </p:txBody>
      </p:sp>
      <p:sp>
        <p:nvSpPr>
          <p:cNvPr id="1048606"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607"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C</a:t>
            </a:r>
            <a:endParaRPr lang="zh-CN" altLang="en-US" dirty="0">
              <a:solidFill>
                <a:schemeClr val="bg1"/>
              </a:solidFill>
              <a:sym typeface="+mn-lt"/>
            </a:endParaRPr>
          </a:p>
        </p:txBody>
      </p:sp>
      <p:sp>
        <p:nvSpPr>
          <p:cNvPr id="1048608"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实验路线</a:t>
            </a:r>
            <a:endParaRPr lang="zh-CN" altLang="en-US" dirty="0"/>
          </a:p>
        </p:txBody>
      </p:sp>
      <p:sp>
        <p:nvSpPr>
          <p:cNvPr id="1048609"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sp>
        <p:nvSpPr>
          <p:cNvPr id="1048590" name="文本框 14"/>
          <p:cNvSpPr txBox="1"/>
          <p:nvPr/>
        </p:nvSpPr>
        <p:spPr>
          <a:xfrm>
            <a:off x="1101619" y="1320316"/>
            <a:ext cx="4335780" cy="398780"/>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消融中心区域的平均温度曲线对比</a:t>
            </a:r>
            <a:endParaRPr lang="zh-CN" altLang="en-US" dirty="0"/>
          </a:p>
        </p:txBody>
      </p:sp>
      <p:sp>
        <p:nvSpPr>
          <p:cNvPr id="1048591" name="文本框 15"/>
          <p:cNvSpPr txBox="1"/>
          <p:nvPr/>
        </p:nvSpPr>
        <p:spPr>
          <a:xfrm>
            <a:off x="1101619" y="1811055"/>
            <a:ext cx="5542281" cy="396240"/>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距离消融中心</a:t>
            </a:r>
            <a:r>
              <a:rPr lang="en-US" altLang="zh-CN" dirty="0"/>
              <a:t>0.5cm</a:t>
            </a:r>
            <a:r>
              <a:rPr lang="zh-CN" altLang="en-US" dirty="0"/>
              <a:t>区域的平均温度曲线对比</a:t>
            </a:r>
            <a:endParaRPr lang="zh-CN" altLang="en-US" dirty="0"/>
          </a:p>
        </p:txBody>
      </p:sp>
      <p:sp>
        <p:nvSpPr>
          <p:cNvPr id="1048592" name="文本框 16"/>
          <p:cNvSpPr txBox="1"/>
          <p:nvPr/>
        </p:nvSpPr>
        <p:spPr>
          <a:xfrm>
            <a:off x="1101619" y="2301794"/>
            <a:ext cx="4869181" cy="396241"/>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消融术后</a:t>
            </a:r>
            <a:r>
              <a:rPr lang="en-US" altLang="zh-CN" dirty="0"/>
              <a:t>24</a:t>
            </a:r>
            <a:r>
              <a:rPr lang="zh-CN" altLang="en-US" dirty="0"/>
              <a:t>小时，肿瘤残留体积的对比</a:t>
            </a:r>
            <a:endParaRPr lang="zh-CN" altLang="en-US" dirty="0"/>
          </a:p>
        </p:txBody>
      </p:sp>
      <p:sp>
        <p:nvSpPr>
          <p:cNvPr id="1048593" name="文本框 17"/>
          <p:cNvSpPr txBox="1"/>
          <p:nvPr/>
        </p:nvSpPr>
        <p:spPr>
          <a:xfrm>
            <a:off x="1101619" y="2792533"/>
            <a:ext cx="6901180" cy="396241"/>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微波对于栓塞术后</a:t>
            </a:r>
            <a:r>
              <a:rPr lang="en-US" altLang="zh-CN" dirty="0"/>
              <a:t>24</a:t>
            </a:r>
            <a:r>
              <a:rPr lang="zh-CN" altLang="en-US" dirty="0"/>
              <a:t>小时多功能微球中阿霉素释放的影响</a:t>
            </a:r>
            <a:endParaRPr lang="zh-CN" altLang="en-US" dirty="0"/>
          </a:p>
        </p:txBody>
      </p:sp>
      <p:sp>
        <p:nvSpPr>
          <p:cNvPr id="1048594" name="文本框 18"/>
          <p:cNvSpPr txBox="1"/>
          <p:nvPr/>
        </p:nvSpPr>
        <p:spPr>
          <a:xfrm>
            <a:off x="1101619" y="3283272"/>
            <a:ext cx="4107181" cy="396241"/>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术后</a:t>
            </a:r>
            <a:r>
              <a:rPr lang="en-US" altLang="zh-CN" dirty="0"/>
              <a:t>24</a:t>
            </a:r>
            <a:r>
              <a:rPr lang="zh-CN" altLang="en-US" dirty="0"/>
              <a:t>小时残瘤细胞电镜的观察</a:t>
            </a:r>
            <a:endParaRPr lang="zh-CN" altLang="en-US" dirty="0"/>
          </a:p>
        </p:txBody>
      </p:sp>
      <p:sp>
        <p:nvSpPr>
          <p:cNvPr id="1048595" name="文本框 19"/>
          <p:cNvSpPr txBox="1"/>
          <p:nvPr/>
        </p:nvSpPr>
        <p:spPr>
          <a:xfrm>
            <a:off x="1101619" y="3774011"/>
            <a:ext cx="4310381" cy="396241"/>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dirty="0"/>
              <a:t>CT</a:t>
            </a:r>
            <a:r>
              <a:rPr lang="zh-CN" altLang="en-US" dirty="0"/>
              <a:t>评价</a:t>
            </a:r>
            <a:r>
              <a:rPr lang="en-US" altLang="zh-CN" dirty="0">
                <a:sym typeface="+mn-ea"/>
              </a:rPr>
              <a:t>1-3-6-9d</a:t>
            </a:r>
            <a:r>
              <a:rPr lang="zh-CN" altLang="en-US" dirty="0"/>
              <a:t>各组肿瘤体积大小</a:t>
            </a:r>
            <a:endParaRPr lang="zh-CN" altLang="en-US" dirty="0"/>
          </a:p>
        </p:txBody>
      </p:sp>
      <p:sp>
        <p:nvSpPr>
          <p:cNvPr id="1048596" name="文本框 20"/>
          <p:cNvSpPr txBox="1"/>
          <p:nvPr/>
        </p:nvSpPr>
        <p:spPr>
          <a:xfrm>
            <a:off x="1101619" y="4264750"/>
            <a:ext cx="5776595" cy="398780"/>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dirty="0"/>
              <a:t>MR DWI</a:t>
            </a:r>
            <a:r>
              <a:rPr lang="zh-CN" altLang="en-US" dirty="0"/>
              <a:t>序列评价</a:t>
            </a:r>
            <a:r>
              <a:rPr lang="en-US" altLang="zh-CN" dirty="0">
                <a:sym typeface="+mn-ea"/>
              </a:rPr>
              <a:t>1-3-6-9d</a:t>
            </a:r>
            <a:r>
              <a:rPr lang="zh-CN" altLang="en-US" dirty="0"/>
              <a:t>各组残瘤体积大小</a:t>
            </a:r>
            <a:endParaRPr lang="zh-CN" altLang="en-US" dirty="0"/>
          </a:p>
        </p:txBody>
      </p:sp>
      <p:sp>
        <p:nvSpPr>
          <p:cNvPr id="1048597" name="文本框 21"/>
          <p:cNvSpPr txBox="1"/>
          <p:nvPr/>
        </p:nvSpPr>
        <p:spPr>
          <a:xfrm>
            <a:off x="1101619" y="4755489"/>
            <a:ext cx="4284981" cy="396241"/>
          </a:xfrm>
          <a:prstGeom prst="rect">
            <a:avLst/>
          </a:prstGeom>
        </p:spPr>
        <p:txBody>
          <a:bodyPr wrap="non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治疗</a:t>
            </a:r>
            <a:r>
              <a:rPr lang="en-US" altLang="zh-CN" dirty="0"/>
              <a:t>9</a:t>
            </a:r>
            <a:r>
              <a:rPr lang="zh-CN" altLang="en-US" dirty="0"/>
              <a:t>天后各组肿瘤组织的</a:t>
            </a:r>
            <a:r>
              <a:rPr lang="en-US" altLang="zh-CN" dirty="0"/>
              <a:t>HE</a:t>
            </a:r>
            <a:r>
              <a:rPr lang="zh-CN" altLang="en-US" dirty="0"/>
              <a:t>结果</a:t>
            </a:r>
            <a:endParaRPr lang="zh-CN" altLang="en-US" dirty="0"/>
          </a:p>
        </p:txBody>
      </p:sp>
      <p:sp>
        <p:nvSpPr>
          <p:cNvPr id="1048598" name="文本框 22"/>
          <p:cNvSpPr txBox="1"/>
          <p:nvPr/>
        </p:nvSpPr>
        <p:spPr>
          <a:xfrm>
            <a:off x="1101725" y="5246370"/>
            <a:ext cx="8193405" cy="398780"/>
          </a:xfrm>
          <a:prstGeom prst="rect">
            <a:avLst/>
          </a:prstGeom>
        </p:spPr>
        <p:txBody>
          <a:bodyPr wrap="square">
            <a:spAutoFit/>
          </a:bodyPr>
          <a:lstStyle>
            <a:defPPr>
              <a:defRPr lang="zh-CN"/>
            </a:defPPr>
            <a:lvl1pPr marL="342900" indent="-342900">
              <a:buFont typeface="Wingdings" panose="05000000000000000000" pitchFamily="2" charset="2"/>
              <a:buChar char="l"/>
              <a:defRPr sz="2000" b="1">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dirty="0"/>
              <a:t>各组瘤兔治疗</a:t>
            </a:r>
            <a:r>
              <a:rPr lang="en-US" altLang="zh-CN" dirty="0"/>
              <a:t>3-6-9</a:t>
            </a:r>
            <a:r>
              <a:rPr lang="zh-CN" altLang="en-US" dirty="0"/>
              <a:t>天的肝肾功、血常规、体重结果</a:t>
            </a:r>
            <a:endParaRPr lang="zh-CN"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矩形 2"/>
          <p:cNvSpPr/>
          <p:nvPr/>
        </p:nvSpPr>
        <p:spPr>
          <a:xfrm>
            <a:off x="1023109" y="1121700"/>
            <a:ext cx="1548822" cy="574040"/>
          </a:xfrm>
          <a:prstGeom prst="rect">
            <a:avLst/>
          </a:prstGeom>
        </p:spPr>
        <p:txBody>
          <a:bodyPr wrap="square">
            <a:spAutoFit/>
          </a:bodyPr>
          <a:lstStyle/>
          <a:p>
            <a:pPr latinLnBrk="1">
              <a:lnSpc>
                <a:spcPct val="150000"/>
              </a:lnSpc>
            </a:pPr>
            <a:r>
              <a:rPr lang="zh-CN" altLang="en-US" sz="2200" b="1" dirty="0">
                <a:latin typeface="Arial" panose="020B0604020202020204" pitchFamily="34" charset="0"/>
                <a:ea typeface="微软雅黑" panose="020B0503020204020204" pitchFamily="34" charset="-122"/>
                <a:cs typeface="Arial" panose="020B0604020202020204" pitchFamily="34" charset="0"/>
              </a:rPr>
              <a:t>统 计 方 法</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
        <p:nvSpPr>
          <p:cNvPr id="1048578" name="Rectangle 1"/>
          <p:cNvSpPr>
            <a:spLocks noChangeArrowheads="1"/>
          </p:cNvSpPr>
          <p:nvPr/>
        </p:nvSpPr>
        <p:spPr bwMode="auto">
          <a:xfrm>
            <a:off x="968020" y="1797934"/>
            <a:ext cx="4921225" cy="4423775"/>
          </a:xfrm>
          <a:prstGeom prst="rect">
            <a:avLst/>
          </a:prstGeom>
        </p:spPr>
        <p:txBody>
          <a:bodyPr wrap="square">
            <a:spAutoFit/>
          </a:bodyPr>
          <a:lstStyle/>
          <a:p>
            <a:pPr marL="342900" indent="-342900">
              <a:lnSpc>
                <a:spcPct val="150000"/>
              </a:lnSpc>
              <a:spcAft>
                <a:spcPts val="18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a:t>
            </a:r>
            <a:r>
              <a:rPr lang="en-US" altLang="zh-CN" sz="2000" b="1" dirty="0">
                <a:latin typeface="微软雅黑" panose="020B0503020204020204" pitchFamily="34" charset="-122"/>
                <a:ea typeface="微软雅黑" panose="020B0503020204020204" pitchFamily="34" charset="-122"/>
              </a:rPr>
              <a:t>SPSS17.0</a:t>
            </a:r>
            <a:r>
              <a:rPr lang="zh-CN" altLang="en-US" sz="2000" b="1" dirty="0">
                <a:latin typeface="微软雅黑" panose="020B0503020204020204" pitchFamily="34" charset="-122"/>
                <a:ea typeface="微软雅黑" panose="020B0503020204020204" pitchFamily="34" charset="-122"/>
              </a:rPr>
              <a:t>软件</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18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实验中所有计量资料的数据以采用均数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标准差表示</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18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两组样本采用独立样本</a:t>
            </a:r>
            <a:r>
              <a:rPr lang="en-US" altLang="zh-CN" sz="2000" b="1" dirty="0">
                <a:latin typeface="微软雅黑" panose="020B0503020204020204" pitchFamily="34" charset="-122"/>
                <a:ea typeface="微软雅黑" panose="020B0503020204020204" pitchFamily="34" charset="-122"/>
              </a:rPr>
              <a:t>t</a:t>
            </a:r>
            <a:r>
              <a:rPr lang="zh-CN" altLang="en-US" sz="2000" b="1" dirty="0">
                <a:latin typeface="微软雅黑" panose="020B0503020204020204" pitchFamily="34" charset="-122"/>
                <a:ea typeface="微软雅黑" panose="020B0503020204020204" pitchFamily="34" charset="-122"/>
              </a:rPr>
              <a:t>检验</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18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组间比较采用单因素</a:t>
            </a:r>
            <a:r>
              <a:rPr lang="en-US" altLang="zh-CN" sz="2000" b="1" dirty="0">
                <a:latin typeface="微软雅黑" panose="020B0503020204020204" pitchFamily="34" charset="-122"/>
                <a:ea typeface="微软雅黑" panose="020B0503020204020204" pitchFamily="34" charset="-122"/>
              </a:rPr>
              <a:t>ANOVA</a:t>
            </a:r>
            <a:r>
              <a:rPr lang="zh-CN" altLang="en-US" sz="2000" b="1" dirty="0">
                <a:latin typeface="微软雅黑" panose="020B0503020204020204" pitchFamily="34" charset="-122"/>
                <a:ea typeface="微软雅黑" panose="020B0503020204020204" pitchFamily="34" charset="-122"/>
              </a:rPr>
              <a:t>方差分析</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1800"/>
              </a:spcAft>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α</a:t>
            </a:r>
            <a:r>
              <a:rPr lang="zh-CN" altLang="en-US" sz="2000" b="1" dirty="0">
                <a:latin typeface="微软雅黑" panose="020B0503020204020204" pitchFamily="34" charset="-122"/>
                <a:ea typeface="微软雅黑" panose="020B0503020204020204" pitchFamily="34" charset="-122"/>
              </a:rPr>
              <a:t>取值为</a:t>
            </a:r>
            <a:r>
              <a:rPr lang="en-US" altLang="zh-CN" sz="2000" b="1" dirty="0">
                <a:latin typeface="微软雅黑" panose="020B0503020204020204" pitchFamily="34" charset="-122"/>
                <a:ea typeface="微软雅黑" panose="020B0503020204020204" pitchFamily="34" charset="-122"/>
              </a:rPr>
              <a:t>0.05</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spcAft>
                <a:spcPts val="1800"/>
              </a:spcAft>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把</a:t>
            </a:r>
            <a:r>
              <a:rPr lang="en-US" altLang="zh-CN" sz="2000" b="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值小于</a:t>
            </a:r>
            <a:r>
              <a:rPr lang="en-US" altLang="zh-CN" sz="2000" b="1" dirty="0">
                <a:latin typeface="微软雅黑" panose="020B0503020204020204" pitchFamily="34" charset="-122"/>
                <a:ea typeface="微软雅黑" panose="020B0503020204020204" pitchFamily="34" charset="-122"/>
              </a:rPr>
              <a:t>0.05</a:t>
            </a:r>
            <a:r>
              <a:rPr lang="zh-CN" altLang="en-US" sz="2000" b="1" dirty="0">
                <a:latin typeface="微软雅黑" panose="020B0503020204020204" pitchFamily="34" charset="-122"/>
                <a:ea typeface="微软雅黑" panose="020B0503020204020204" pitchFamily="34" charset="-122"/>
              </a:rPr>
              <a:t>认为差异有统计学意义</a:t>
            </a:r>
            <a:endParaRPr lang="zh-CN" altLang="en-US" sz="2000" b="1" dirty="0">
              <a:latin typeface="微软雅黑" panose="020B0503020204020204" pitchFamily="34" charset="-122"/>
              <a:ea typeface="微软雅黑" panose="020B0503020204020204" pitchFamily="34" charset="-122"/>
            </a:endParaRPr>
          </a:p>
        </p:txBody>
      </p:sp>
      <p:sp>
        <p:nvSpPr>
          <p:cNvPr id="1048579"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观察指标</a:t>
            </a:r>
            <a:endParaRPr lang="zh-CN" altLang="en-US" dirty="0">
              <a:sym typeface="+mn-lt"/>
            </a:endParaRPr>
          </a:p>
        </p:txBody>
      </p:sp>
      <p:pic>
        <p:nvPicPr>
          <p:cNvPr id="2097153" name="图片 5"/>
          <p:cNvPicPr>
            <a:picLocks noChangeAspect="1"/>
          </p:cNvPicPr>
          <p:nvPr/>
        </p:nvPicPr>
        <p:blipFill rotWithShape="1">
          <a:blip r:embed="rId1" cstate="screen"/>
          <a:srcRect/>
          <a:stretch>
            <a:fillRect/>
          </a:stretch>
        </p:blipFill>
        <p:spPr>
          <a:xfrm>
            <a:off x="5940400" y="1321205"/>
            <a:ext cx="5232425" cy="5079596"/>
          </a:xfrm>
          <a:prstGeom prst="rect">
            <a:avLst/>
          </a:prstGeom>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0"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154" name="图片 5"/>
          <p:cNvPicPr>
            <a:picLocks noChangeAspect="1"/>
          </p:cNvPicPr>
          <p:nvPr/>
        </p:nvPicPr>
        <p:blipFill>
          <a:blip r:embed="rId1"/>
          <a:stretch>
            <a:fillRect/>
          </a:stretch>
        </p:blipFill>
        <p:spPr>
          <a:xfrm>
            <a:off x="8116570" y="433189"/>
            <a:ext cx="3322608" cy="835224"/>
          </a:xfrm>
          <a:prstGeom prst="rect">
            <a:avLst/>
          </a:prstGeom>
        </p:spPr>
      </p:pic>
      <p:sp>
        <p:nvSpPr>
          <p:cNvPr id="1048581"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582"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观 察 指 标</a:t>
            </a:r>
            <a:endParaRPr lang="zh-CN" altLang="en-US" dirty="0"/>
          </a:p>
        </p:txBody>
      </p:sp>
      <p:sp>
        <p:nvSpPr>
          <p:cNvPr id="1048583" name="文本框 99"/>
          <p:cNvSpPr txBox="1"/>
          <p:nvPr/>
        </p:nvSpPr>
        <p:spPr>
          <a:xfrm>
            <a:off x="8895715" y="3888740"/>
            <a:ext cx="1371600"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olidFill>
                  <a:schemeClr val="bg1"/>
                </a:solidFill>
              </a:rPr>
              <a:t>结 果讨 论</a:t>
            </a:r>
            <a:endParaRPr lang="zh-CN" altLang="en-US" dirty="0">
              <a:solidFill>
                <a:schemeClr val="bg1"/>
              </a:solidFill>
            </a:endParaRPr>
          </a:p>
        </p:txBody>
      </p:sp>
      <p:sp>
        <p:nvSpPr>
          <p:cNvPr id="1048584"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585"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C</a:t>
            </a:r>
            <a:endParaRPr lang="zh-CN" altLang="en-US" dirty="0">
              <a:sym typeface="+mn-lt"/>
            </a:endParaRPr>
          </a:p>
        </p:txBody>
      </p:sp>
      <p:sp>
        <p:nvSpPr>
          <p:cNvPr id="1048586" name="TextBox 1"/>
          <p:cNvSpPr txBox="1"/>
          <p:nvPr/>
        </p:nvSpPr>
        <p:spPr>
          <a:xfrm>
            <a:off x="8643763"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1"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olidFill>
                  <a:schemeClr val="bg1"/>
                </a:solidFill>
                <a:sym typeface="+mn-lt"/>
              </a:rPr>
              <a:t>D</a:t>
            </a:r>
            <a:endParaRPr lang="zh-CN" altLang="en-US" dirty="0">
              <a:solidFill>
                <a:schemeClr val="bg1"/>
              </a:solidFill>
              <a:sym typeface="+mn-lt"/>
            </a:endParaRPr>
          </a:p>
        </p:txBody>
      </p:sp>
      <p:sp>
        <p:nvSpPr>
          <p:cNvPr id="1048587" name="文本框 99"/>
          <p:cNvSpPr txBox="1"/>
          <p:nvPr/>
        </p:nvSpPr>
        <p:spPr>
          <a:xfrm>
            <a:off x="4817848" y="3893337"/>
            <a:ext cx="1249034"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实验路线</a:t>
            </a:r>
            <a:endParaRPr lang="en-US" altLang="zh-CN" dirty="0"/>
          </a:p>
        </p:txBody>
      </p:sp>
      <p:sp>
        <p:nvSpPr>
          <p:cNvPr id="1048588"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4" descr="C:\Users\Administrator\Desktop\fig6\fig5 拷贝.jpg"/>
          <p:cNvPicPr>
            <a:picLocks noChangeAspect="1" noChangeArrowheads="1"/>
          </p:cNvPicPr>
          <p:nvPr/>
        </p:nvPicPr>
        <p:blipFill rotWithShape="1">
          <a:blip r:embed="rId1" cstate="screen"/>
          <a:srcRect/>
          <a:stretch>
            <a:fillRect/>
          </a:stretch>
        </p:blipFill>
        <p:spPr>
          <a:xfrm>
            <a:off x="1023109" y="1833075"/>
            <a:ext cx="4506834" cy="3363595"/>
          </a:xfrm>
          <a:prstGeom prst="rect">
            <a:avLst/>
          </a:prstGeom>
          <a:noFill/>
          <a:ln w="9525">
            <a:noFill/>
            <a:miter lim="800000"/>
            <a:headEnd/>
            <a:tailEnd/>
          </a:ln>
        </p:spPr>
      </p:pic>
      <p:pic>
        <p:nvPicPr>
          <p:cNvPr id="2097156" name="图片 4" descr="C:\Users\Administrator\Desktop\fig6\fig5 拷贝.jpg"/>
          <p:cNvPicPr>
            <a:picLocks noChangeAspect="1" noChangeArrowheads="1"/>
          </p:cNvPicPr>
          <p:nvPr/>
        </p:nvPicPr>
        <p:blipFill rotWithShape="1">
          <a:blip r:embed="rId2" cstate="screen"/>
          <a:srcRect/>
          <a:stretch>
            <a:fillRect/>
          </a:stretch>
        </p:blipFill>
        <p:spPr>
          <a:xfrm>
            <a:off x="7335461" y="1848315"/>
            <a:ext cx="3833430" cy="3363595"/>
          </a:xfrm>
          <a:prstGeom prst="rect">
            <a:avLst/>
          </a:prstGeom>
          <a:noFill/>
          <a:ln w="9525">
            <a:noFill/>
            <a:miter lim="800000"/>
            <a:headEnd/>
            <a:tailEnd/>
          </a:ln>
        </p:spPr>
      </p:pic>
      <p:sp>
        <p:nvSpPr>
          <p:cNvPr id="1048599" name="文本框 1"/>
          <p:cNvSpPr txBox="1"/>
          <p:nvPr/>
        </p:nvSpPr>
        <p:spPr>
          <a:xfrm>
            <a:off x="1022985" y="1125220"/>
            <a:ext cx="9966325"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1</a:t>
            </a:r>
            <a:r>
              <a:rPr lang="zh-CN" altLang="en-US" dirty="0"/>
              <a:t>  </a:t>
            </a:r>
            <a:r>
              <a:rPr lang="en-US" altLang="zh-CN" sz="2000" dirty="0"/>
              <a:t>D</a:t>
            </a:r>
            <a:r>
              <a:rPr lang="zh-CN" altLang="en-US" sz="2000" dirty="0"/>
              <a:t>组（栓塞</a:t>
            </a:r>
            <a:r>
              <a:rPr lang="en-US" altLang="zh-CN" sz="2000" dirty="0"/>
              <a:t>+</a:t>
            </a:r>
            <a:r>
              <a:rPr lang="zh-CN" altLang="en-US" sz="2000" dirty="0"/>
              <a:t>消融）与</a:t>
            </a:r>
            <a:r>
              <a:rPr lang="en-US" altLang="zh-CN" sz="2000" dirty="0"/>
              <a:t>B</a:t>
            </a:r>
            <a:r>
              <a:rPr lang="zh-CN" altLang="en-US" sz="2000" dirty="0"/>
              <a:t>组（单独消融）在兔</a:t>
            </a:r>
            <a:r>
              <a:rPr lang="en-US" altLang="zh-CN" sz="2000" dirty="0"/>
              <a:t>VX2</a:t>
            </a:r>
            <a:r>
              <a:rPr lang="zh-CN" altLang="en-US" sz="2000" dirty="0"/>
              <a:t>肝肿瘤模型的微波增敏的效果对比</a:t>
            </a:r>
            <a:endParaRPr lang="zh-CN" altLang="en-US" sz="2000" dirty="0"/>
          </a:p>
        </p:txBody>
      </p:sp>
      <p:sp>
        <p:nvSpPr>
          <p:cNvPr id="1048600" name="文本框 2"/>
          <p:cNvSpPr txBox="1"/>
          <p:nvPr/>
        </p:nvSpPr>
        <p:spPr>
          <a:xfrm>
            <a:off x="1023109" y="5113332"/>
            <a:ext cx="10186229" cy="1691640"/>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pPr marL="285750" indent="-285750">
              <a:lnSpc>
                <a:spcPct val="100000"/>
              </a:lnSpc>
              <a:buFont typeface="Wingdings" panose="05000000000000000000" pitchFamily="2" charset="2"/>
              <a:buChar char="l"/>
            </a:pPr>
            <a:r>
              <a:rPr lang="en-US" altLang="zh-CN" sz="1800" b="0" dirty="0"/>
              <a:t>D</a:t>
            </a:r>
            <a:r>
              <a:rPr lang="zh-CN" altLang="en-US" sz="1800" b="0" dirty="0"/>
              <a:t>组与</a:t>
            </a:r>
            <a:r>
              <a:rPr lang="en-US" altLang="zh-CN" sz="1800" b="0" dirty="0"/>
              <a:t>B</a:t>
            </a:r>
            <a:r>
              <a:rPr lang="zh-CN" altLang="en-US" sz="1800" b="0" dirty="0"/>
              <a:t>组消融中心区域温度达到</a:t>
            </a:r>
            <a:r>
              <a:rPr lang="en-US" altLang="zh-CN" sz="1800" b="0" dirty="0"/>
              <a:t>60℃</a:t>
            </a:r>
            <a:r>
              <a:rPr lang="zh-CN" altLang="en-US" sz="1800" b="0" dirty="0"/>
              <a:t>所需要的时间（</a:t>
            </a:r>
            <a:r>
              <a:rPr lang="en-US" altLang="zh-CN" sz="1800" b="0" dirty="0"/>
              <a:t>5.4±0.89℃</a:t>
            </a:r>
            <a:r>
              <a:rPr lang="zh-CN" altLang="en-US" sz="1800" b="0" dirty="0"/>
              <a:t>，</a:t>
            </a:r>
            <a:r>
              <a:rPr lang="en-US" altLang="zh-CN" sz="1800" b="0" dirty="0"/>
              <a:t>10.4±1.14℃</a:t>
            </a:r>
            <a:r>
              <a:rPr lang="zh-CN" altLang="en-US" sz="1800" b="0" dirty="0"/>
              <a:t>）</a:t>
            </a:r>
            <a:br>
              <a:rPr lang="en-US" altLang="zh-CN" sz="1800" b="0" dirty="0"/>
            </a:br>
            <a:r>
              <a:rPr lang="zh-CN" altLang="en-US" sz="1800" b="0" dirty="0"/>
              <a:t>两组相比较有统计学差异（</a:t>
            </a:r>
            <a:r>
              <a:rPr lang="en-US" altLang="zh-CN" sz="1800" b="0" dirty="0"/>
              <a:t>P&lt;0.001)</a:t>
            </a:r>
            <a:r>
              <a:rPr lang="zh-CN" altLang="en-US" sz="1800" b="0" dirty="0"/>
              <a:t>。</a:t>
            </a:r>
            <a:endParaRPr lang="en-US" altLang="zh-CN" sz="1800" b="0" dirty="0"/>
          </a:p>
          <a:p>
            <a:pPr marL="285750" indent="-285750">
              <a:lnSpc>
                <a:spcPct val="100000"/>
              </a:lnSpc>
              <a:buFont typeface="Wingdings" panose="05000000000000000000" pitchFamily="2" charset="2"/>
              <a:buChar char="l"/>
            </a:pPr>
            <a:r>
              <a:rPr lang="zh-CN" altLang="en-US" sz="1800" b="0" dirty="0"/>
              <a:t>两组的平均温度</a:t>
            </a:r>
            <a:r>
              <a:rPr lang="en-US" altLang="zh-CN" sz="1800" b="0" dirty="0"/>
              <a:t>(111.75± 17.16 °C, 84.58 ± 17.41 °C, P&lt;0.01)</a:t>
            </a:r>
            <a:r>
              <a:rPr lang="zh-CN" altLang="en-US" sz="1800" b="0" dirty="0"/>
              <a:t>，两组相比较有统计学差异。</a:t>
            </a:r>
            <a:endParaRPr lang="en-US" altLang="zh-CN" sz="1800" b="0" dirty="0"/>
          </a:p>
          <a:p>
            <a:pPr marL="285750" indent="-285750">
              <a:lnSpc>
                <a:spcPct val="100000"/>
              </a:lnSpc>
              <a:buFont typeface="Wingdings" panose="05000000000000000000" pitchFamily="2" charset="2"/>
              <a:buChar char="l"/>
            </a:pPr>
            <a:r>
              <a:rPr lang="en-US" altLang="zh-CN" sz="1800" b="0" dirty="0"/>
              <a:t>D</a:t>
            </a:r>
            <a:r>
              <a:rPr lang="zh-CN" altLang="en-US" sz="1800" b="0" dirty="0"/>
              <a:t>组</a:t>
            </a:r>
            <a:r>
              <a:rPr lang="en-US" altLang="zh-CN" sz="1800" b="0" dirty="0"/>
              <a:t>2</a:t>
            </a:r>
            <a:r>
              <a:rPr lang="zh-CN" altLang="en-US" sz="1800" b="0" dirty="0"/>
              <a:t>分钟内消融中心温度最高可以达到</a:t>
            </a:r>
            <a:r>
              <a:rPr lang="en-US" altLang="zh-CN" sz="1800" b="0" dirty="0"/>
              <a:t>130</a:t>
            </a:r>
            <a:r>
              <a:rPr lang="zh-CN" altLang="en-US" sz="1800" b="0" dirty="0"/>
              <a:t>度左右</a:t>
            </a:r>
            <a:endParaRPr lang="en-US" altLang="zh-CN" sz="1800" b="0" dirty="0"/>
          </a:p>
          <a:p>
            <a:pPr marL="285750" indent="-285750">
              <a:lnSpc>
                <a:spcPct val="100000"/>
              </a:lnSpc>
              <a:buFont typeface="Wingdings" panose="05000000000000000000" pitchFamily="2" charset="2"/>
              <a:buChar char="l"/>
            </a:pPr>
            <a:r>
              <a:rPr lang="en-US" altLang="zh-CN" sz="1800" b="0" dirty="0"/>
              <a:t>B</a:t>
            </a:r>
            <a:r>
              <a:rPr lang="zh-CN" altLang="en-US" sz="1800" b="0" dirty="0"/>
              <a:t>组</a:t>
            </a:r>
            <a:r>
              <a:rPr lang="en-US" altLang="zh-CN" sz="1800" b="0" dirty="0"/>
              <a:t>107</a:t>
            </a:r>
            <a:r>
              <a:rPr lang="zh-CN" altLang="en-US" sz="1800" b="0" dirty="0"/>
              <a:t>度左右（图</a:t>
            </a:r>
            <a:r>
              <a:rPr lang="en-US" altLang="zh-CN" sz="1800" b="0" dirty="0"/>
              <a:t>A</a:t>
            </a:r>
            <a:r>
              <a:rPr lang="zh-CN" altLang="en-US" sz="1800" b="0" dirty="0"/>
              <a:t>）。</a:t>
            </a:r>
            <a:endParaRPr lang="en-US" altLang="zh-CN" sz="1800" b="0" dirty="0"/>
          </a:p>
          <a:p>
            <a:pPr marL="285750" indent="-285750">
              <a:lnSpc>
                <a:spcPct val="100000"/>
              </a:lnSpc>
              <a:buFont typeface="Wingdings" panose="05000000000000000000" pitchFamily="2" charset="2"/>
              <a:buChar char="l"/>
            </a:pPr>
            <a:r>
              <a:rPr lang="zh-CN" altLang="en-US" sz="1800" b="0" dirty="0"/>
              <a:t>红外成像显示</a:t>
            </a:r>
            <a:r>
              <a:rPr lang="en-US" altLang="zh-CN" sz="1800" b="0" dirty="0"/>
              <a:t>D</a:t>
            </a:r>
            <a:r>
              <a:rPr lang="zh-CN" altLang="en-US" sz="1800" b="0" dirty="0"/>
              <a:t>组的消融面积大于</a:t>
            </a:r>
            <a:r>
              <a:rPr lang="en-US" altLang="zh-CN" sz="1800" b="0" dirty="0"/>
              <a:t>B</a:t>
            </a:r>
            <a:r>
              <a:rPr lang="zh-CN" altLang="en-US" sz="1800" b="0" dirty="0"/>
              <a:t>组（图</a:t>
            </a:r>
            <a:r>
              <a:rPr lang="en-US" altLang="zh-CN" sz="1800" b="0" dirty="0"/>
              <a:t>B</a:t>
            </a:r>
            <a:r>
              <a:rPr lang="zh-CN" altLang="en-US" sz="1800" b="0" dirty="0"/>
              <a:t>）</a:t>
            </a:r>
            <a:endParaRPr lang="zh-CN" altLang="en-US" sz="1800" b="0" dirty="0"/>
          </a:p>
        </p:txBody>
      </p:sp>
      <p:sp>
        <p:nvSpPr>
          <p:cNvPr id="1048601"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602" name="矩形 3"/>
          <p:cNvSpPr/>
          <p:nvPr/>
        </p:nvSpPr>
        <p:spPr>
          <a:xfrm>
            <a:off x="3349451" y="4639633"/>
            <a:ext cx="5420074" cy="497840"/>
          </a:xfrm>
          <a:prstGeom prst="rect">
            <a:avLst/>
          </a:prstGeom>
        </p:spPr>
        <p:txBody>
          <a:bodyPr wrap="square">
            <a:spAutoFit/>
          </a:bodyPr>
          <a:lstStyle/>
          <a:p>
            <a:pPr algn="ctr" latinLnBrk="1">
              <a:lnSpc>
                <a:spcPct val="150000"/>
              </a:lnSpc>
            </a:pPr>
            <a:r>
              <a:rPr lang="zh-CN" altLang="en-US" b="1" dirty="0">
                <a:latin typeface="Arial" panose="020B0604020202020204" pitchFamily="34" charset="0"/>
                <a:ea typeface="微软雅黑" panose="020B0503020204020204" pitchFamily="34" charset="-122"/>
                <a:cs typeface="Arial" panose="020B0604020202020204" pitchFamily="34" charset="0"/>
              </a:rPr>
              <a:t>消融中心区域的平均温度曲线对比</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文本框 118"/>
          <p:cNvSpPr txBox="1"/>
          <p:nvPr/>
        </p:nvSpPr>
        <p:spPr>
          <a:xfrm>
            <a:off x="1023109" y="5126674"/>
            <a:ext cx="10186229"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距离消融中心</a:t>
            </a:r>
            <a:r>
              <a:rPr lang="en-US" altLang="zh-CN" dirty="0"/>
              <a:t>0.5cm</a:t>
            </a:r>
            <a:r>
              <a:rPr lang="zh-CN" altLang="en-US" dirty="0"/>
              <a:t>区域的平均温度曲线对比</a:t>
            </a:r>
            <a:endParaRPr lang="zh-CN" altLang="en-US" dirty="0"/>
          </a:p>
        </p:txBody>
      </p:sp>
      <p:pic>
        <p:nvPicPr>
          <p:cNvPr id="2097158" name="图片 6" descr="in vivo heating 0.5"/>
          <p:cNvPicPr>
            <a:picLocks noChangeAspect="1"/>
          </p:cNvPicPr>
          <p:nvPr/>
        </p:nvPicPr>
        <p:blipFill>
          <a:blip r:embed="rId1" cstate="screen"/>
          <a:stretch>
            <a:fillRect/>
          </a:stretch>
        </p:blipFill>
        <p:spPr>
          <a:xfrm>
            <a:off x="3627120" y="1799825"/>
            <a:ext cx="4794885" cy="3446145"/>
          </a:xfrm>
          <a:prstGeom prst="rect">
            <a:avLst/>
          </a:prstGeom>
        </p:spPr>
      </p:pic>
      <p:sp>
        <p:nvSpPr>
          <p:cNvPr id="1048611" name="文本框 1"/>
          <p:cNvSpPr txBox="1"/>
          <p:nvPr/>
        </p:nvSpPr>
        <p:spPr>
          <a:xfrm>
            <a:off x="1023109" y="5796746"/>
            <a:ext cx="10186229" cy="954107"/>
          </a:xfrm>
          <a:prstGeom prst="rect">
            <a:avLst/>
          </a:prstGeom>
        </p:spPr>
        <p:txBody>
          <a:bodyPr wrap="square">
            <a:spAutoFit/>
          </a:bodyPr>
          <a:lstStyle>
            <a:defPPr>
              <a:defRPr lang="zh-CN"/>
            </a:defPPr>
            <a:lvl1pPr latinLnBrk="1">
              <a:lnSpc>
                <a:spcPct val="100000"/>
              </a:lnSpc>
              <a:defRPr b="1">
                <a:latin typeface="Arial" panose="020B0604020202020204" pitchFamily="34" charset="0"/>
                <a:ea typeface="微软雅黑" panose="020B0503020204020204" pitchFamily="34" charset="-122"/>
                <a:cs typeface="Arial" panose="020B0604020202020204" pitchFamily="34" charset="0"/>
              </a:defRPr>
            </a:lvl1pPr>
          </a:lstStyle>
          <a:p>
            <a:pPr marL="285750" indent="-285750">
              <a:buFont typeface="Wingdings" panose="05000000000000000000" pitchFamily="2" charset="2"/>
              <a:buChar char="l"/>
            </a:pPr>
            <a:r>
              <a:rPr lang="en-US" altLang="zh-CN" b="0" dirty="0"/>
              <a:t>D</a:t>
            </a:r>
            <a:r>
              <a:rPr lang="zh-CN" altLang="en-US" b="0" dirty="0"/>
              <a:t>组在消融</a:t>
            </a:r>
            <a:r>
              <a:rPr lang="en-US" altLang="zh-CN" b="0" dirty="0"/>
              <a:t>25S</a:t>
            </a:r>
            <a:r>
              <a:rPr lang="zh-CN" altLang="en-US" b="0" dirty="0"/>
              <a:t>的时间，平均温度升高到</a:t>
            </a:r>
            <a:r>
              <a:rPr lang="en-US" altLang="zh-CN" b="0" dirty="0"/>
              <a:t>60℃</a:t>
            </a:r>
            <a:r>
              <a:rPr lang="zh-CN" altLang="en-US" b="0" dirty="0"/>
              <a:t>，最高温度可以超过</a:t>
            </a:r>
            <a:r>
              <a:rPr lang="en-US" altLang="zh-CN" b="0" dirty="0"/>
              <a:t>100℃</a:t>
            </a:r>
            <a:endParaRPr lang="en-US" altLang="zh-CN" b="0" dirty="0"/>
          </a:p>
          <a:p>
            <a:pPr marL="285750" indent="-285750">
              <a:buFont typeface="Wingdings" panose="05000000000000000000" pitchFamily="2" charset="2"/>
              <a:buChar char="l"/>
            </a:pPr>
            <a:r>
              <a:rPr lang="en-US" altLang="zh-CN" b="0" dirty="0"/>
              <a:t>B</a:t>
            </a:r>
            <a:r>
              <a:rPr lang="zh-CN" altLang="en-US" b="0" dirty="0"/>
              <a:t>组在消融</a:t>
            </a:r>
            <a:r>
              <a:rPr lang="en-US" altLang="zh-CN" b="0" dirty="0"/>
              <a:t>2min</a:t>
            </a:r>
            <a:r>
              <a:rPr lang="zh-CN" altLang="en-US" b="0" dirty="0"/>
              <a:t>的时间内，最高温度低于</a:t>
            </a:r>
            <a:r>
              <a:rPr lang="en-US" altLang="zh-CN" b="0" dirty="0"/>
              <a:t>60℃</a:t>
            </a:r>
            <a:endParaRPr lang="en-US" altLang="zh-CN" b="0" dirty="0"/>
          </a:p>
          <a:p>
            <a:pPr marL="285750" indent="-285750">
              <a:buFont typeface="Wingdings" panose="05000000000000000000" pitchFamily="2" charset="2"/>
              <a:buChar char="l"/>
            </a:pPr>
            <a:r>
              <a:rPr lang="zh-CN" altLang="en-US" b="0" dirty="0"/>
              <a:t>其两组的平均温度（</a:t>
            </a:r>
            <a:r>
              <a:rPr lang="en-US" altLang="zh-CN" b="0" dirty="0"/>
              <a:t>77.17±16.97℃</a:t>
            </a:r>
            <a:r>
              <a:rPr lang="zh-CN" altLang="en-US" b="0" dirty="0"/>
              <a:t>，</a:t>
            </a:r>
            <a:r>
              <a:rPr lang="en-US" altLang="zh-CN" b="0" dirty="0"/>
              <a:t>47.2±4.57℃</a:t>
            </a:r>
            <a:r>
              <a:rPr lang="zh-CN" altLang="en-US" b="0" dirty="0"/>
              <a:t>，</a:t>
            </a:r>
            <a:r>
              <a:rPr lang="en-US" altLang="zh-CN" b="0" dirty="0"/>
              <a:t>P&lt;0.001</a:t>
            </a:r>
            <a:r>
              <a:rPr lang="zh-CN" altLang="en-US" b="0" dirty="0"/>
              <a:t>）</a:t>
            </a:r>
            <a:r>
              <a:rPr lang="en-US" altLang="zh-CN" b="0" dirty="0"/>
              <a:t>,</a:t>
            </a:r>
            <a:r>
              <a:rPr lang="zh-CN" altLang="en-US" b="0" dirty="0"/>
              <a:t>差异有统计学意义。</a:t>
            </a:r>
            <a:endParaRPr lang="zh-CN" altLang="en-US" b="0" dirty="0"/>
          </a:p>
        </p:txBody>
      </p:sp>
      <p:sp>
        <p:nvSpPr>
          <p:cNvPr id="1048612"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613" name="文本框 6"/>
          <p:cNvSpPr txBox="1"/>
          <p:nvPr/>
        </p:nvSpPr>
        <p:spPr>
          <a:xfrm>
            <a:off x="1023109" y="1125442"/>
            <a:ext cx="9128125" cy="539763"/>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1</a:t>
            </a:r>
            <a:r>
              <a:rPr lang="zh-CN" altLang="en-US" dirty="0"/>
              <a:t>  </a:t>
            </a:r>
            <a:r>
              <a:rPr lang="en-US" altLang="zh-CN" dirty="0"/>
              <a:t>D</a:t>
            </a:r>
            <a:r>
              <a:rPr lang="zh-CN" altLang="en-US" dirty="0"/>
              <a:t>组与</a:t>
            </a:r>
            <a:r>
              <a:rPr lang="en-US" altLang="zh-CN" dirty="0"/>
              <a:t>B</a:t>
            </a:r>
            <a:r>
              <a:rPr lang="zh-CN" altLang="en-US" dirty="0"/>
              <a:t>组在兔</a:t>
            </a:r>
            <a:r>
              <a:rPr lang="en-US" altLang="zh-CN" dirty="0"/>
              <a:t>VX2</a:t>
            </a:r>
            <a:r>
              <a:rPr lang="zh-CN" altLang="en-US" dirty="0"/>
              <a:t>肝肿瘤模型的微波增敏的效果对比</a:t>
            </a:r>
            <a:endParaRPr lang="zh-CN" alt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328" name="图片 7" descr="Residual tumor 1"/>
          <p:cNvPicPr>
            <a:picLocks noChangeAspect="1"/>
          </p:cNvPicPr>
          <p:nvPr/>
        </p:nvPicPr>
        <p:blipFill>
          <a:blip r:embed="rId1"/>
          <a:stretch>
            <a:fillRect/>
          </a:stretch>
        </p:blipFill>
        <p:spPr>
          <a:xfrm>
            <a:off x="3666490" y="1735014"/>
            <a:ext cx="4785995" cy="3698240"/>
          </a:xfrm>
          <a:prstGeom prst="rect">
            <a:avLst/>
          </a:prstGeom>
        </p:spPr>
      </p:pic>
      <p:sp>
        <p:nvSpPr>
          <p:cNvPr id="1048940" name="文本框 118"/>
          <p:cNvSpPr txBox="1"/>
          <p:nvPr/>
        </p:nvSpPr>
        <p:spPr>
          <a:xfrm>
            <a:off x="1002885" y="5353689"/>
            <a:ext cx="10186230"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消融术后</a:t>
            </a:r>
            <a:r>
              <a:rPr lang="en-US" altLang="zh-CN" dirty="0"/>
              <a:t>24</a:t>
            </a:r>
            <a:r>
              <a:rPr lang="zh-CN" altLang="en-US" dirty="0"/>
              <a:t>小时，</a:t>
            </a:r>
            <a:r>
              <a:rPr lang="en-US" altLang="zh-CN" dirty="0"/>
              <a:t>D</a:t>
            </a:r>
            <a:r>
              <a:rPr lang="zh-CN" altLang="en-US" dirty="0"/>
              <a:t>组与</a:t>
            </a:r>
            <a:r>
              <a:rPr lang="en-US" altLang="zh-CN" dirty="0"/>
              <a:t>B</a:t>
            </a:r>
            <a:r>
              <a:rPr lang="zh-CN" altLang="en-US" dirty="0"/>
              <a:t>组肿瘤残留体积对比</a:t>
            </a:r>
            <a:endParaRPr lang="zh-CN" altLang="en-US" dirty="0"/>
          </a:p>
        </p:txBody>
      </p:sp>
      <p:sp>
        <p:nvSpPr>
          <p:cNvPr id="1048941" name="文本框 1"/>
          <p:cNvSpPr txBox="1"/>
          <p:nvPr/>
        </p:nvSpPr>
        <p:spPr>
          <a:xfrm>
            <a:off x="1023108" y="5994132"/>
            <a:ext cx="10186229" cy="646331"/>
          </a:xfrm>
          <a:prstGeom prst="rect">
            <a:avLst/>
          </a:prstGeom>
        </p:spPr>
        <p:txBody>
          <a:bodyPr wrap="square">
            <a:spAutoFit/>
          </a:bodyPr>
          <a:lstStyle>
            <a:defPPr>
              <a:defRPr lang="zh-CN"/>
            </a:defPPr>
            <a:lvl1pPr latinLnBrk="1">
              <a:lnSpc>
                <a:spcPct val="10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b="0" dirty="0"/>
              <a:t>        两组兔</a:t>
            </a:r>
            <a:r>
              <a:rPr lang="en-US" altLang="zh-CN" b="0" dirty="0"/>
              <a:t>VX2</a:t>
            </a:r>
            <a:r>
              <a:rPr lang="zh-CN" altLang="en-US" b="0" dirty="0"/>
              <a:t>肿瘤治疗</a:t>
            </a:r>
            <a:r>
              <a:rPr lang="en-US" altLang="zh-CN" b="0" dirty="0"/>
              <a:t>24</a:t>
            </a:r>
            <a:r>
              <a:rPr lang="zh-CN" altLang="en-US" b="0" dirty="0"/>
              <a:t>小时，肿瘤残留体积的对比（</a:t>
            </a:r>
            <a:r>
              <a:rPr lang="en-US" altLang="zh-CN" b="0" dirty="0"/>
              <a:t>486.6±63.54mm³</a:t>
            </a:r>
            <a:r>
              <a:rPr lang="zh-CN" altLang="en-US" b="0" dirty="0"/>
              <a:t>，</a:t>
            </a:r>
            <a:r>
              <a:rPr lang="en-US" altLang="zh-CN" b="0" dirty="0"/>
              <a:t>271.6±52.08mm³</a:t>
            </a:r>
            <a:r>
              <a:rPr lang="zh-CN" altLang="en-US" b="0" dirty="0"/>
              <a:t>），二者相比较差异有统计学差异（</a:t>
            </a:r>
            <a:r>
              <a:rPr lang="en-US" altLang="zh-CN" b="0" dirty="0"/>
              <a:t>P&lt;0.05</a:t>
            </a:r>
            <a:r>
              <a:rPr lang="zh-CN" altLang="en-US" b="0" dirty="0"/>
              <a:t>）。</a:t>
            </a:r>
            <a:endParaRPr lang="zh-CN" altLang="en-US" b="0" dirty="0"/>
          </a:p>
        </p:txBody>
      </p:sp>
      <p:sp>
        <p:nvSpPr>
          <p:cNvPr id="1048942"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43" name="文本框 5"/>
          <p:cNvSpPr txBox="1"/>
          <p:nvPr/>
        </p:nvSpPr>
        <p:spPr>
          <a:xfrm>
            <a:off x="1023109" y="1125442"/>
            <a:ext cx="9128125" cy="539763"/>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1</a:t>
            </a:r>
            <a:r>
              <a:rPr lang="zh-CN" altLang="en-US" dirty="0"/>
              <a:t>  </a:t>
            </a:r>
            <a:r>
              <a:rPr lang="en-US" altLang="zh-CN" dirty="0"/>
              <a:t>D</a:t>
            </a:r>
            <a:r>
              <a:rPr lang="zh-CN" altLang="en-US" dirty="0"/>
              <a:t>组与</a:t>
            </a:r>
            <a:r>
              <a:rPr lang="en-US" altLang="zh-CN" dirty="0"/>
              <a:t>B</a:t>
            </a:r>
            <a:r>
              <a:rPr lang="zh-CN" altLang="en-US" dirty="0"/>
              <a:t>组在兔</a:t>
            </a:r>
            <a:r>
              <a:rPr lang="en-US" altLang="zh-CN" dirty="0"/>
              <a:t>VX2</a:t>
            </a:r>
            <a:r>
              <a:rPr lang="zh-CN" altLang="en-US" dirty="0"/>
              <a:t>肝肿瘤模型的微波增敏的效果对比</a:t>
            </a:r>
            <a:endParaRPr lang="zh-CN" alt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4" name="文本框 118"/>
          <p:cNvSpPr txBox="1"/>
          <p:nvPr/>
        </p:nvSpPr>
        <p:spPr>
          <a:xfrm>
            <a:off x="1023108" y="1130665"/>
            <a:ext cx="11168891" cy="600164"/>
          </a:xfrm>
          <a:prstGeom prst="rect">
            <a:avLst/>
          </a:prstGeom>
          <a:noFill/>
          <a:ln w="9525">
            <a:noFill/>
          </a:ln>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2</a:t>
            </a:r>
            <a:r>
              <a:rPr lang="zh-CN" altLang="en-US" sz="2200" b="1" dirty="0">
                <a:latin typeface="Arial" panose="020B0604020202020204" pitchFamily="34" charset="0"/>
                <a:ea typeface="微软雅黑" panose="020B0503020204020204" pitchFamily="34" charset="-122"/>
                <a:cs typeface="Arial" panose="020B0604020202020204" pitchFamily="34" charset="0"/>
              </a:rPr>
              <a:t>  微波对于</a:t>
            </a:r>
            <a:r>
              <a:rPr lang="en-US" altLang="zh-CN" sz="2200" b="1" dirty="0">
                <a:latin typeface="Arial" panose="020B0604020202020204" pitchFamily="34" charset="0"/>
                <a:ea typeface="微软雅黑" panose="020B0503020204020204" pitchFamily="34" charset="-122"/>
                <a:cs typeface="Arial" panose="020B0604020202020204" pitchFamily="34" charset="0"/>
              </a:rPr>
              <a:t>mPEG-PLGA@ZrO2@(DOX+ILS)</a:t>
            </a:r>
            <a:r>
              <a:rPr lang="zh-CN" altLang="en-US" sz="2200" b="1" dirty="0">
                <a:latin typeface="Arial" panose="020B0604020202020204" pitchFamily="34" charset="0"/>
                <a:ea typeface="微软雅黑" panose="020B0503020204020204" pitchFamily="34" charset="-122"/>
                <a:cs typeface="Arial" panose="020B0604020202020204" pitchFamily="34" charset="0"/>
              </a:rPr>
              <a:t>多功能微球术后</a:t>
            </a:r>
            <a:r>
              <a:rPr lang="en-US" altLang="zh-CN" sz="2200" b="1" dirty="0">
                <a:latin typeface="Arial" panose="020B0604020202020204" pitchFamily="34" charset="0"/>
                <a:ea typeface="微软雅黑" panose="020B0503020204020204" pitchFamily="34" charset="-122"/>
                <a:cs typeface="Arial" panose="020B0604020202020204" pitchFamily="34" charset="0"/>
              </a:rPr>
              <a:t>24</a:t>
            </a:r>
            <a:r>
              <a:rPr lang="zh-CN" altLang="en-US" sz="2200" b="1" dirty="0">
                <a:latin typeface="Arial" panose="020B0604020202020204" pitchFamily="34" charset="0"/>
                <a:ea typeface="微软雅黑" panose="020B0503020204020204" pitchFamily="34" charset="-122"/>
                <a:cs typeface="Arial" panose="020B0604020202020204" pitchFamily="34" charset="0"/>
              </a:rPr>
              <a:t>小时阿霉素释放的影响</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grpSp>
        <p:nvGrpSpPr>
          <p:cNvPr id="173" name="组合 2"/>
          <p:cNvGrpSpPr/>
          <p:nvPr/>
        </p:nvGrpSpPr>
        <p:grpSpPr>
          <a:xfrm>
            <a:off x="1672391" y="1984749"/>
            <a:ext cx="9090043" cy="3367165"/>
            <a:chOff x="825" y="2711"/>
            <a:chExt cx="11537" cy="4019"/>
          </a:xfrm>
        </p:grpSpPr>
        <p:pic>
          <p:nvPicPr>
            <p:cNvPr id="2097329" name="图片 5" descr="1-4-1-1"/>
            <p:cNvPicPr>
              <a:picLocks noChangeAspect="1"/>
            </p:cNvPicPr>
            <p:nvPr/>
          </p:nvPicPr>
          <p:blipFill>
            <a:blip r:embed="rId1" cstate="screen"/>
            <a:stretch>
              <a:fillRect/>
            </a:stretch>
          </p:blipFill>
          <p:spPr>
            <a:xfrm>
              <a:off x="7873" y="2711"/>
              <a:ext cx="4489" cy="4019"/>
            </a:xfrm>
            <a:prstGeom prst="rect">
              <a:avLst/>
            </a:prstGeom>
          </p:spPr>
        </p:pic>
        <p:pic>
          <p:nvPicPr>
            <p:cNvPr id="2097330" name="图片 10" descr="21号瘤周"/>
            <p:cNvPicPr>
              <a:picLocks noChangeAspect="1"/>
            </p:cNvPicPr>
            <p:nvPr/>
          </p:nvPicPr>
          <p:blipFill>
            <a:blip r:embed="rId2" cstate="screen"/>
            <a:stretch>
              <a:fillRect/>
            </a:stretch>
          </p:blipFill>
          <p:spPr>
            <a:xfrm>
              <a:off x="825" y="2711"/>
              <a:ext cx="4984" cy="4002"/>
            </a:xfrm>
            <a:prstGeom prst="rect">
              <a:avLst/>
            </a:prstGeom>
          </p:spPr>
        </p:pic>
        <p:sp>
          <p:nvSpPr>
            <p:cNvPr id="1048945" name="文本框 1073743877"/>
            <p:cNvSpPr txBox="1"/>
            <p:nvPr/>
          </p:nvSpPr>
          <p:spPr>
            <a:xfrm>
              <a:off x="1058" y="2711"/>
              <a:ext cx="398" cy="678"/>
            </a:xfrm>
            <a:prstGeom prst="rect">
              <a:avLst/>
            </a:prstGeom>
            <a:noFill/>
            <a:ln w="9525">
              <a:noFill/>
            </a:ln>
          </p:spPr>
          <p:txBody>
            <a:bodyPr/>
            <a:lstStyle/>
            <a:p>
              <a:r>
                <a:rPr lang="zh-CN" altLang="en-US" dirty="0">
                  <a:solidFill>
                    <a:srgbClr val="FFFF00"/>
                  </a:solidFill>
                </a:rPr>
                <a:t>A</a:t>
              </a:r>
              <a:endParaRPr lang="zh-CN" altLang="en-US" dirty="0">
                <a:solidFill>
                  <a:srgbClr val="FFFF00"/>
                </a:solidFill>
              </a:endParaRPr>
            </a:p>
            <a:p>
              <a:endParaRPr lang="zh-CN" altLang="en-US" dirty="0"/>
            </a:p>
          </p:txBody>
        </p:sp>
        <p:sp>
          <p:nvSpPr>
            <p:cNvPr id="1048946" name="文本框 1"/>
            <p:cNvSpPr txBox="1"/>
            <p:nvPr/>
          </p:nvSpPr>
          <p:spPr>
            <a:xfrm>
              <a:off x="7872" y="2792"/>
              <a:ext cx="398" cy="678"/>
            </a:xfrm>
            <a:prstGeom prst="rect">
              <a:avLst/>
            </a:prstGeom>
            <a:noFill/>
            <a:ln w="9525">
              <a:noFill/>
            </a:ln>
          </p:spPr>
          <p:txBody>
            <a:bodyPr/>
            <a:lstStyle/>
            <a:p>
              <a:r>
                <a:rPr lang="en-US" altLang="zh-CN">
                  <a:solidFill>
                    <a:srgbClr val="FFFF00"/>
                  </a:solidFill>
                </a:rPr>
                <a:t>B</a:t>
              </a:r>
              <a:endParaRPr lang="en-US" altLang="zh-CN">
                <a:solidFill>
                  <a:srgbClr val="FFFF00"/>
                </a:solidFill>
              </a:endParaRPr>
            </a:p>
            <a:p>
              <a:endParaRPr lang="zh-CN" altLang="en-US"/>
            </a:p>
          </p:txBody>
        </p:sp>
      </p:grpSp>
      <p:sp>
        <p:nvSpPr>
          <p:cNvPr id="1048947" name="文本框 3"/>
          <p:cNvSpPr txBox="1"/>
          <p:nvPr/>
        </p:nvSpPr>
        <p:spPr>
          <a:xfrm>
            <a:off x="5869555" y="5352349"/>
            <a:ext cx="6249670"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D</a:t>
            </a:r>
            <a:r>
              <a:rPr lang="zh-CN" altLang="en-US" dirty="0"/>
              <a:t>组术后</a:t>
            </a:r>
            <a:r>
              <a:rPr lang="en-US" altLang="zh-CN" dirty="0"/>
              <a:t>24</a:t>
            </a:r>
            <a:r>
              <a:rPr lang="zh-CN" altLang="en-US" dirty="0"/>
              <a:t>小时肿瘤组织的阿霉素荧光  </a:t>
            </a:r>
            <a:endParaRPr lang="zh-CN" altLang="en-US" dirty="0"/>
          </a:p>
        </p:txBody>
      </p:sp>
      <p:sp>
        <p:nvSpPr>
          <p:cNvPr id="1048948" name="文本框 5"/>
          <p:cNvSpPr txBox="1"/>
          <p:nvPr/>
        </p:nvSpPr>
        <p:spPr>
          <a:xfrm>
            <a:off x="2037380" y="5860110"/>
            <a:ext cx="8493760" cy="368300"/>
          </a:xfrm>
          <a:prstGeom prst="rect">
            <a:avLst/>
          </a:prstGeom>
        </p:spPr>
        <p:txBody>
          <a:bodyPr wrap="square">
            <a:spAutoFit/>
          </a:bodyPr>
          <a:lstStyle>
            <a:defPPr>
              <a:defRPr lang="zh-CN"/>
            </a:defPPr>
            <a:lvl1pPr latinLnBrk="1">
              <a:lnSpc>
                <a:spcPct val="10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b="0" dirty="0"/>
              <a:t>术后</a:t>
            </a:r>
            <a:r>
              <a:rPr lang="en-US" altLang="zh-CN" b="0" dirty="0"/>
              <a:t>24h</a:t>
            </a:r>
            <a:r>
              <a:rPr lang="zh-CN" altLang="en-US" b="0" dirty="0"/>
              <a:t>，</a:t>
            </a:r>
            <a:r>
              <a:rPr lang="en-US" altLang="zh-CN" b="0" dirty="0"/>
              <a:t>D</a:t>
            </a:r>
            <a:r>
              <a:rPr lang="zh-CN" altLang="en-US" b="0" dirty="0"/>
              <a:t>组</a:t>
            </a:r>
            <a:r>
              <a:rPr lang="en-US" altLang="zh-CN" b="0" dirty="0"/>
              <a:t>(</a:t>
            </a:r>
            <a:r>
              <a:rPr lang="zh-CN" altLang="en-US" b="0" dirty="0"/>
              <a:t>栓塞</a:t>
            </a:r>
            <a:r>
              <a:rPr lang="en-US" altLang="zh-CN" b="0" dirty="0"/>
              <a:t>+</a:t>
            </a:r>
            <a:r>
              <a:rPr lang="zh-CN" altLang="en-US" b="0" dirty="0"/>
              <a:t>消融组）肿瘤内的阿霉素免疫荧光明显高于</a:t>
            </a:r>
            <a:r>
              <a:rPr lang="en-US" altLang="zh-CN" b="0" dirty="0"/>
              <a:t>C</a:t>
            </a:r>
            <a:r>
              <a:rPr lang="zh-CN" altLang="en-US" b="0" dirty="0"/>
              <a:t>组（栓塞组）</a:t>
            </a:r>
            <a:endParaRPr lang="zh-CN" altLang="en-US" b="0" dirty="0"/>
          </a:p>
        </p:txBody>
      </p:sp>
      <p:sp>
        <p:nvSpPr>
          <p:cNvPr id="1048949"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50" name="矩形 6"/>
          <p:cNvSpPr/>
          <p:nvPr/>
        </p:nvSpPr>
        <p:spPr>
          <a:xfrm>
            <a:off x="1600523" y="5352348"/>
            <a:ext cx="4070345" cy="507831"/>
          </a:xfrm>
          <a:prstGeom prst="rect">
            <a:avLst/>
          </a:prstGeom>
        </p:spPr>
        <p:txBody>
          <a:bodyPr wrap="square">
            <a:spAutoFit/>
          </a:bodyPr>
          <a:lstStyle/>
          <a:p>
            <a:pPr algn="ctr" latinLnBrk="1">
              <a:lnSpc>
                <a:spcPct val="150000"/>
              </a:lnSpc>
            </a:pPr>
            <a:r>
              <a:rPr lang="en-US" altLang="zh-CN" b="1" dirty="0">
                <a:latin typeface="Arial" panose="020B0604020202020204" pitchFamily="34" charset="0"/>
                <a:ea typeface="微软雅黑" panose="020B0503020204020204" pitchFamily="34" charset="-122"/>
                <a:cs typeface="Arial" panose="020B0604020202020204" pitchFamily="34" charset="0"/>
              </a:rPr>
              <a:t>C</a:t>
            </a:r>
            <a:r>
              <a:rPr lang="zh-CN" altLang="en-US" b="1" dirty="0">
                <a:latin typeface="Arial" panose="020B0604020202020204" pitchFamily="34" charset="0"/>
                <a:ea typeface="微软雅黑" panose="020B0503020204020204" pitchFamily="34" charset="-122"/>
                <a:cs typeface="Arial" panose="020B0604020202020204" pitchFamily="34" charset="0"/>
              </a:rPr>
              <a:t>组</a:t>
            </a:r>
            <a:r>
              <a:rPr lang="zh-CN" altLang="en-US" b="1">
                <a:latin typeface="Arial" panose="020B0604020202020204" pitchFamily="34" charset="0"/>
                <a:ea typeface="微软雅黑" panose="020B0503020204020204" pitchFamily="34" charset="-122"/>
                <a:cs typeface="Arial" panose="020B0604020202020204" pitchFamily="34" charset="0"/>
              </a:rPr>
              <a:t>术后</a:t>
            </a:r>
            <a:r>
              <a:rPr lang="en-US" altLang="zh-CN" b="1" dirty="0">
                <a:latin typeface="Arial" panose="020B0604020202020204" pitchFamily="34" charset="0"/>
                <a:ea typeface="微软雅黑" panose="020B0503020204020204" pitchFamily="34" charset="-122"/>
                <a:cs typeface="Arial" panose="020B0604020202020204" pitchFamily="34" charset="0"/>
              </a:rPr>
              <a:t>24</a:t>
            </a:r>
            <a:r>
              <a:rPr lang="zh-CN" altLang="en-US" b="1" dirty="0">
                <a:latin typeface="Arial" panose="020B0604020202020204" pitchFamily="34" charset="0"/>
                <a:ea typeface="微软雅黑" panose="020B0503020204020204" pitchFamily="34" charset="-122"/>
                <a:cs typeface="Arial" panose="020B0604020202020204" pitchFamily="34" charset="0"/>
              </a:rPr>
              <a:t>小时肿瘤组织的阿霉素荧光</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文本框 1"/>
          <p:cNvSpPr txBox="1"/>
          <p:nvPr/>
        </p:nvSpPr>
        <p:spPr>
          <a:xfrm rot="10800000" flipV="1">
            <a:off x="962025" y="459114"/>
            <a:ext cx="6978015" cy="521970"/>
          </a:xfrm>
          <a:prstGeom prst="rect">
            <a:avLst/>
          </a:prstGeom>
          <a:noFill/>
          <a:ln>
            <a:noFill/>
          </a:ln>
        </p:spPr>
        <p:txBody>
          <a:bodyPr wrap="square" rtlCol="0" anchor="t">
            <a:spAutoFit/>
          </a:bodyPr>
          <a:lstStyle/>
          <a:p>
            <a:pPr lvl="0" defTabSz="1088390"/>
            <a:r>
              <a:rPr lang="zh-CN" altLang="en-US" sz="28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肝癌治疗现状</a:t>
            </a:r>
            <a:endParaRPr lang="zh-CN" altLang="en-US" sz="28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pic>
        <p:nvPicPr>
          <p:cNvPr id="2097169" name="Picture 10" descr="PE01023_"/>
          <p:cNvPicPr>
            <a:picLocks noChangeAspect="1" noChangeArrowheads="1"/>
          </p:cNvPicPr>
          <p:nvPr/>
        </p:nvPicPr>
        <p:blipFill>
          <a:blip r:embed="rId1"/>
          <a:srcRect/>
          <a:stretch>
            <a:fillRect/>
          </a:stretch>
        </p:blipFill>
        <p:spPr bwMode="auto">
          <a:xfrm>
            <a:off x="1750378" y="1438271"/>
            <a:ext cx="881062" cy="1296987"/>
          </a:xfrm>
          <a:prstGeom prst="rect">
            <a:avLst/>
          </a:prstGeom>
          <a:noFill/>
          <a:ln>
            <a:miter lim="800000"/>
            <a:headEnd/>
            <a:tailEnd/>
          </a:ln>
        </p:spPr>
      </p:pic>
      <p:sp>
        <p:nvSpPr>
          <p:cNvPr id="1048660" name="AutoShape 18"/>
          <p:cNvSpPr>
            <a:spLocks noChangeArrowheads="1"/>
          </p:cNvSpPr>
          <p:nvPr/>
        </p:nvSpPr>
        <p:spPr bwMode="auto">
          <a:xfrm>
            <a:off x="2869883" y="1871023"/>
            <a:ext cx="1512887"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solidFill>
          <a:ln>
            <a:solidFill>
              <a:schemeClr val="accent6"/>
            </a:solidFill>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048661" name="Text Box 11"/>
          <p:cNvSpPr txBox="1">
            <a:spLocks noChangeArrowheads="1"/>
          </p:cNvSpPr>
          <p:nvPr/>
        </p:nvSpPr>
        <p:spPr bwMode="auto">
          <a:xfrm>
            <a:off x="2869883" y="1438588"/>
            <a:ext cx="2217737" cy="396240"/>
          </a:xfrm>
          <a:prstGeom prst="rect">
            <a:avLst/>
          </a:prstGeom>
          <a:noFill/>
          <a:ln w="9525">
            <a:noFill/>
            <a:miter lim="800000"/>
          </a:ln>
        </p:spPr>
        <p:txBody>
          <a:bodyPr>
            <a:spAutoFit/>
          </a:bodyPr>
          <a:lstStyle/>
          <a:p>
            <a:pPr algn="l">
              <a:spcBef>
                <a:spcPct val="50000"/>
              </a:spcBef>
            </a:pP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手术治疗</a:t>
            </a:r>
            <a:endPar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endParaRPr>
          </a:p>
        </p:txBody>
      </p:sp>
      <p:sp>
        <p:nvSpPr>
          <p:cNvPr id="1048662" name="文本框 4"/>
          <p:cNvSpPr txBox="1"/>
          <p:nvPr/>
        </p:nvSpPr>
        <p:spPr>
          <a:xfrm>
            <a:off x="4700270" y="1438275"/>
            <a:ext cx="2827020" cy="1198880"/>
          </a:xfrm>
          <a:prstGeom prst="rect">
            <a:avLst/>
          </a:prstGeom>
          <a:noFill/>
        </p:spPr>
        <p:txBody>
          <a:bodyPr wrap="square" rtlCol="0" anchor="t">
            <a:spAutoFit/>
          </a:bodyPr>
          <a:lstStyle/>
          <a:p>
            <a:pPr indent="0" algn="l">
              <a:spcBef>
                <a:spcPct val="50000"/>
              </a:spcBef>
              <a:buFontTx/>
              <a:buNone/>
            </a:pPr>
            <a:endParaRPr lang="zh-CN" altLang="en-US" b="1" dirty="0">
              <a:effectLst>
                <a:outerShdw blurRad="38100" dist="38100" dir="2700000" algn="tl">
                  <a:srgbClr val="000000">
                    <a:alpha val="43137"/>
                  </a:srgbClr>
                </a:outerShdw>
              </a:effectLst>
              <a:latin typeface="+mn-ea"/>
              <a:sym typeface="+mn-ea"/>
            </a:endParaRPr>
          </a:p>
          <a:p>
            <a:pPr algn="l">
              <a:spcBef>
                <a:spcPct val="50000"/>
              </a:spcBef>
              <a:buFontTx/>
              <a:buChar char="•"/>
            </a:pPr>
            <a:r>
              <a:rPr lang="zh-CN" altLang="en-US" b="1"/>
              <a:t>快速切除原发病灶</a:t>
            </a:r>
            <a:endParaRPr lang="zh-CN" altLang="en-US" b="1"/>
          </a:p>
          <a:p>
            <a:pPr algn="l">
              <a:spcBef>
                <a:spcPct val="50000"/>
              </a:spcBef>
              <a:buFontTx/>
              <a:buChar char="•"/>
            </a:pPr>
            <a:r>
              <a:rPr lang="zh-CN" altLang="en-US" b="1" dirty="0">
                <a:solidFill>
                  <a:srgbClr val="FF0000"/>
                </a:solidFill>
                <a:effectLst>
                  <a:outerShdw blurRad="38100" dist="38100" dir="2700000" algn="tl">
                    <a:srgbClr val="000000">
                      <a:alpha val="43137"/>
                    </a:srgbClr>
                  </a:outerShdw>
                </a:effectLst>
                <a:latin typeface="+mn-ea"/>
                <a:sym typeface="+mn-ea"/>
              </a:rPr>
              <a:t>不适于难切除部位的肿瘤</a:t>
            </a:r>
            <a:endParaRPr lang="zh-CN" altLang="en-US" b="1" dirty="0">
              <a:solidFill>
                <a:srgbClr val="FF0000"/>
              </a:solidFill>
              <a:effectLst>
                <a:outerShdw blurRad="38100" dist="38100" dir="2700000" algn="tl">
                  <a:srgbClr val="000000">
                    <a:alpha val="43137"/>
                  </a:srgbClr>
                </a:outerShdw>
              </a:effectLst>
              <a:latin typeface="+mn-ea"/>
              <a:sym typeface="+mn-ea"/>
            </a:endParaRPr>
          </a:p>
        </p:txBody>
      </p:sp>
      <p:pic>
        <p:nvPicPr>
          <p:cNvPr id="2097170" name="图片 5"/>
          <p:cNvPicPr>
            <a:picLocks noChangeAspect="1"/>
          </p:cNvPicPr>
          <p:nvPr/>
        </p:nvPicPr>
        <p:blipFill>
          <a:blip r:embed="rId2"/>
          <a:stretch>
            <a:fillRect/>
          </a:stretch>
        </p:blipFill>
        <p:spPr>
          <a:xfrm>
            <a:off x="1565910" y="3068320"/>
            <a:ext cx="1250315" cy="938530"/>
          </a:xfrm>
          <a:prstGeom prst="rect">
            <a:avLst/>
          </a:prstGeom>
        </p:spPr>
      </p:pic>
      <p:sp>
        <p:nvSpPr>
          <p:cNvPr id="1048663" name="AutoShape 18"/>
          <p:cNvSpPr>
            <a:spLocks noChangeArrowheads="1"/>
          </p:cNvSpPr>
          <p:nvPr/>
        </p:nvSpPr>
        <p:spPr bwMode="auto">
          <a:xfrm>
            <a:off x="2966403" y="3431853"/>
            <a:ext cx="1512887"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solidFill>
          <a:ln>
            <a:solidFill>
              <a:schemeClr val="accent6"/>
            </a:solidFill>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048664" name="Text Box 7"/>
          <p:cNvSpPr txBox="1">
            <a:spLocks noChangeArrowheads="1"/>
          </p:cNvSpPr>
          <p:nvPr/>
        </p:nvSpPr>
        <p:spPr bwMode="auto">
          <a:xfrm>
            <a:off x="4479290" y="2958461"/>
            <a:ext cx="3275013" cy="1158240"/>
          </a:xfrm>
          <a:prstGeom prst="rect">
            <a:avLst/>
          </a:prstGeom>
          <a:gradFill>
            <a:gsLst>
              <a:gs pos="0">
                <a:schemeClr val="bg1">
                  <a:alpha val="37000"/>
                </a:schemeClr>
              </a:gs>
              <a:gs pos="50000">
                <a:schemeClr val="accent1">
                  <a:tint val="44500"/>
                  <a:satMod val="160000"/>
                </a:schemeClr>
              </a:gs>
              <a:gs pos="100000">
                <a:schemeClr val="accent1">
                  <a:tint val="23500"/>
                  <a:satMod val="160000"/>
                </a:schemeClr>
              </a:gs>
            </a:gsLst>
            <a:lin ang="5400000" scaled="0"/>
          </a:gradFill>
          <a:ln w="25400">
            <a:solidFill>
              <a:schemeClr val="bg1"/>
            </a:solidFill>
            <a:miter lim="800000"/>
          </a:ln>
        </p:spPr>
        <p:txBody>
          <a:bodyPr>
            <a:spAutoFit/>
          </a:bodyPr>
          <a:lstStyle/>
          <a:p>
            <a:pPr algn="l">
              <a:spcBef>
                <a:spcPct val="50000"/>
              </a:spcBef>
              <a:buFontTx/>
              <a:buChar char="•"/>
            </a:pP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是对</a:t>
            </a:r>
            <a:r>
              <a:rPr lang="en-US" altLang="zh-CN" sz="2000" b="1" dirty="0">
                <a:solidFill>
                  <a:schemeClr val="tx1"/>
                </a:solidFill>
                <a:effectLst>
                  <a:outerShdw blurRad="38100" dist="38100" dir="2700000" algn="tl">
                    <a:srgbClr val="000000">
                      <a:alpha val="43137"/>
                    </a:srgbClr>
                  </a:outerShdw>
                </a:effectLst>
                <a:ea typeface="宋体" panose="02010600030101010101" pitchFamily="2" charset="-122"/>
              </a:rPr>
              <a:t>&gt;5cm</a:t>
            </a: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及多发肝癌治疗的主要手段</a:t>
            </a:r>
            <a:endPar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endParaRPr>
          </a:p>
          <a:p>
            <a:pPr algn="l">
              <a:spcBef>
                <a:spcPct val="50000"/>
              </a:spcBef>
              <a:buFontTx/>
              <a:buChar char="•"/>
            </a:pPr>
            <a:r>
              <a:rPr lang="zh-CN" altLang="en-US" sz="2000" b="1" dirty="0">
                <a:solidFill>
                  <a:srgbClr val="FF0000"/>
                </a:solidFill>
                <a:effectLst>
                  <a:outerShdw blurRad="38100" dist="38100" dir="2700000" algn="tl">
                    <a:srgbClr val="000000">
                      <a:alpha val="43137"/>
                    </a:srgbClr>
                  </a:outerShdw>
                </a:effectLst>
                <a:ea typeface="宋体" panose="02010600030101010101" pitchFamily="2" charset="-122"/>
              </a:rPr>
              <a:t>肿瘤组织残留和多次治疗</a:t>
            </a:r>
            <a:endParaRPr lang="zh-CN" altLang="en-US" sz="2000" b="1" dirty="0">
              <a:solidFill>
                <a:srgbClr val="FF0000"/>
              </a:solidFill>
              <a:effectLst>
                <a:outerShdw blurRad="38100" dist="38100" dir="2700000" algn="tl">
                  <a:srgbClr val="000000">
                    <a:alpha val="43137"/>
                  </a:srgbClr>
                </a:outerShdw>
              </a:effectLst>
              <a:ea typeface="宋体" panose="02010600030101010101" pitchFamily="2" charset="-122"/>
            </a:endParaRPr>
          </a:p>
        </p:txBody>
      </p:sp>
      <p:sp>
        <p:nvSpPr>
          <p:cNvPr id="1048665" name="Text Box 14"/>
          <p:cNvSpPr txBox="1">
            <a:spLocks noChangeArrowheads="1"/>
          </p:cNvSpPr>
          <p:nvPr/>
        </p:nvSpPr>
        <p:spPr bwMode="auto">
          <a:xfrm>
            <a:off x="3122295" y="3035296"/>
            <a:ext cx="1008063" cy="396240"/>
          </a:xfrm>
          <a:prstGeom prst="rect">
            <a:avLst/>
          </a:prstGeom>
          <a:noFill/>
          <a:ln w="9525">
            <a:noFill/>
            <a:miter lim="800000"/>
          </a:ln>
        </p:spPr>
        <p:txBody>
          <a:bodyPr>
            <a:spAutoFit/>
          </a:bodyPr>
          <a:lstStyle/>
          <a:p>
            <a:pPr algn="l">
              <a:spcBef>
                <a:spcPct val="50000"/>
              </a:spcBef>
            </a:pPr>
            <a:r>
              <a:rPr lang="en-US" altLang="zh-CN" sz="2000" b="1" dirty="0">
                <a:solidFill>
                  <a:schemeClr val="tx1"/>
                </a:solidFill>
                <a:effectLst>
                  <a:outerShdw blurRad="38100" dist="38100" dir="2700000" algn="tl">
                    <a:srgbClr val="000000">
                      <a:alpha val="43137"/>
                    </a:srgbClr>
                  </a:outerShdw>
                </a:effectLst>
                <a:ea typeface="宋体" panose="02010600030101010101" pitchFamily="2" charset="-122"/>
              </a:rPr>
              <a:t>TACE</a:t>
            </a:r>
            <a:endParaRPr lang="en-US" altLang="zh-CN" sz="2000" b="1" dirty="0">
              <a:solidFill>
                <a:schemeClr val="tx1"/>
              </a:solidFill>
              <a:effectLst>
                <a:outerShdw blurRad="38100" dist="38100" dir="2700000" algn="tl">
                  <a:srgbClr val="000000">
                    <a:alpha val="43137"/>
                  </a:srgbClr>
                </a:outerShdw>
              </a:effectLst>
              <a:ea typeface="宋体" panose="02010600030101010101" pitchFamily="2" charset="-122"/>
            </a:endParaRPr>
          </a:p>
        </p:txBody>
      </p:sp>
      <p:pic>
        <p:nvPicPr>
          <p:cNvPr id="2097171" name="图片 7"/>
          <p:cNvPicPr>
            <a:picLocks noChangeAspect="1"/>
          </p:cNvPicPr>
          <p:nvPr/>
        </p:nvPicPr>
        <p:blipFill>
          <a:blip r:embed="rId3"/>
          <a:srcRect l="-30345" b="-13920"/>
          <a:stretch>
            <a:fillRect/>
          </a:stretch>
        </p:blipFill>
        <p:spPr>
          <a:xfrm>
            <a:off x="1143635" y="4330065"/>
            <a:ext cx="1726565" cy="1496695"/>
          </a:xfrm>
          <a:prstGeom prst="rect">
            <a:avLst/>
          </a:prstGeom>
        </p:spPr>
      </p:pic>
      <p:sp>
        <p:nvSpPr>
          <p:cNvPr id="1048666" name="AutoShape 18"/>
          <p:cNvSpPr>
            <a:spLocks noChangeArrowheads="1"/>
          </p:cNvSpPr>
          <p:nvPr/>
        </p:nvSpPr>
        <p:spPr bwMode="auto">
          <a:xfrm>
            <a:off x="2966403" y="4863143"/>
            <a:ext cx="1512887"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solidFill>
          <a:ln>
            <a:solidFill>
              <a:schemeClr val="accent6"/>
            </a:solidFill>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048667" name="AutoShape 18"/>
          <p:cNvSpPr>
            <a:spLocks noChangeArrowheads="1"/>
          </p:cNvSpPr>
          <p:nvPr/>
        </p:nvSpPr>
        <p:spPr bwMode="auto">
          <a:xfrm>
            <a:off x="2966403" y="5933753"/>
            <a:ext cx="1512887" cy="431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solidFill>
          <a:ln>
            <a:solidFill>
              <a:schemeClr val="accent6"/>
            </a:solidFill>
          </a:ln>
        </p:spPr>
        <p:style>
          <a:lnRef idx="1">
            <a:schemeClr val="dk1"/>
          </a:lnRef>
          <a:fillRef idx="2">
            <a:schemeClr val="dk1"/>
          </a:fillRef>
          <a:effectRef idx="1">
            <a:schemeClr val="dk1"/>
          </a:effectRef>
          <a:fontRef idx="minor">
            <a:schemeClr val="dk1"/>
          </a:fontRef>
        </p:style>
        <p:txBody>
          <a:bodyPr wrap="none" anchor="ctr"/>
          <a:lstStyle/>
          <a:p>
            <a:endParaRPr lang="zh-CN" altLang="en-US"/>
          </a:p>
        </p:txBody>
      </p:sp>
      <p:sp>
        <p:nvSpPr>
          <p:cNvPr id="1048668" name="Text Box 25"/>
          <p:cNvSpPr txBox="1">
            <a:spLocks noChangeArrowheads="1"/>
          </p:cNvSpPr>
          <p:nvPr/>
        </p:nvSpPr>
        <p:spPr bwMode="gray">
          <a:xfrm>
            <a:off x="2966720" y="4466590"/>
            <a:ext cx="1296035" cy="396240"/>
          </a:xfrm>
          <a:prstGeom prst="rect">
            <a:avLst/>
          </a:prstGeom>
          <a:noFill/>
          <a:ln w="9525" algn="ctr">
            <a:noFill/>
            <a:miter lim="800000"/>
          </a:ln>
          <a:effectLst>
            <a:prstShdw prst="shdw12">
              <a:schemeClr val="bg2">
                <a:alpha val="50000"/>
              </a:schemeClr>
            </a:prstShdw>
          </a:effectLst>
        </p:spPr>
        <p:txBody>
          <a:bodyPr wrap="square">
            <a:spAutoFit/>
          </a:bodyPr>
          <a:lstStyle/>
          <a:p>
            <a:r>
              <a:rPr lang="zh-CN" altLang="en-US" sz="2000" b="1" dirty="0">
                <a:solidFill>
                  <a:schemeClr val="tx1"/>
                </a:solidFill>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微波消融</a:t>
            </a:r>
            <a:endParaRPr lang="zh-CN" altLang="en-US" sz="2000" b="1" dirty="0">
              <a:solidFill>
                <a:schemeClr val="tx1"/>
              </a:solidFill>
              <a:effectLst>
                <a:outerShdw blurRad="38100" dist="38100" dir="2700000" algn="tl">
                  <a:srgbClr val="000000">
                    <a:alpha val="43137"/>
                  </a:srgbClr>
                </a:outerShdw>
              </a:effectLst>
              <a:latin typeface="Arial Black" panose="020B0A04020102020204" pitchFamily="34" charset="0"/>
              <a:ea typeface="宋体" panose="02010600030101010101" pitchFamily="2" charset="-122"/>
            </a:endParaRPr>
          </a:p>
        </p:txBody>
      </p:sp>
      <p:pic>
        <p:nvPicPr>
          <p:cNvPr id="2097172" name="Picture 16" descr="HM00163_"/>
          <p:cNvPicPr>
            <a:picLocks noChangeAspect="1" noChangeArrowheads="1"/>
          </p:cNvPicPr>
          <p:nvPr/>
        </p:nvPicPr>
        <p:blipFill>
          <a:blip r:embed="rId4"/>
          <a:srcRect/>
          <a:stretch>
            <a:fillRect/>
          </a:stretch>
        </p:blipFill>
        <p:spPr bwMode="auto">
          <a:xfrm>
            <a:off x="1539240" y="5827073"/>
            <a:ext cx="935038" cy="790575"/>
          </a:xfrm>
          <a:prstGeom prst="rect">
            <a:avLst/>
          </a:prstGeom>
          <a:noFill/>
          <a:ln w="9525">
            <a:noFill/>
            <a:miter lim="800000"/>
            <a:headEnd/>
            <a:tailEnd/>
          </a:ln>
        </p:spPr>
      </p:pic>
      <p:sp>
        <p:nvSpPr>
          <p:cNvPr id="1048669" name="Text Box 17"/>
          <p:cNvSpPr txBox="1">
            <a:spLocks noChangeArrowheads="1"/>
          </p:cNvSpPr>
          <p:nvPr/>
        </p:nvSpPr>
        <p:spPr bwMode="auto">
          <a:xfrm>
            <a:off x="3122591" y="5659122"/>
            <a:ext cx="920732" cy="396240"/>
          </a:xfrm>
          <a:prstGeom prst="rect">
            <a:avLst/>
          </a:prstGeom>
          <a:noFill/>
          <a:ln w="9525">
            <a:noFill/>
            <a:miter lim="800000"/>
          </a:ln>
        </p:spPr>
        <p:txBody>
          <a:bodyPr wrap="square">
            <a:spAutoFit/>
          </a:bodyPr>
          <a:lstStyle/>
          <a:p>
            <a:pPr>
              <a:spcBef>
                <a:spcPct val="50000"/>
              </a:spcBef>
            </a:pP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化疗</a:t>
            </a:r>
            <a:endPar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endParaRPr>
          </a:p>
        </p:txBody>
      </p:sp>
      <p:sp>
        <p:nvSpPr>
          <p:cNvPr id="1048670" name="Text Box 27"/>
          <p:cNvSpPr txBox="1">
            <a:spLocks noChangeArrowheads="1"/>
          </p:cNvSpPr>
          <p:nvPr/>
        </p:nvSpPr>
        <p:spPr bwMode="auto">
          <a:xfrm>
            <a:off x="4506595" y="4330065"/>
            <a:ext cx="3178810" cy="1432560"/>
          </a:xfrm>
          <a:prstGeom prst="rect">
            <a:avLst/>
          </a:prstGeom>
          <a:gradFill>
            <a:gsLst>
              <a:gs pos="0">
                <a:schemeClr val="bg1">
                  <a:alpha val="37000"/>
                </a:schemeClr>
              </a:gs>
              <a:gs pos="50000">
                <a:schemeClr val="accent1">
                  <a:tint val="44500"/>
                  <a:satMod val="160000"/>
                </a:schemeClr>
              </a:gs>
              <a:gs pos="100000">
                <a:schemeClr val="accent1">
                  <a:tint val="23500"/>
                  <a:satMod val="160000"/>
                </a:schemeClr>
              </a:gs>
            </a:gsLst>
            <a:lin ang="5400000" scaled="0"/>
          </a:gradFill>
          <a:ln w="25400">
            <a:solidFill>
              <a:schemeClr val="bg1"/>
            </a:solidFill>
            <a:miter lim="800000"/>
          </a:ln>
        </p:spPr>
        <p:txBody>
          <a:bodyPr wrap="square">
            <a:spAutoFit/>
          </a:bodyPr>
          <a:lstStyle/>
          <a:p>
            <a:pPr algn="l">
              <a:buFontTx/>
              <a:buChar char="•"/>
            </a:pP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治疗小肝癌和肝内良性肿瘤</a:t>
            </a:r>
            <a:endPar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endParaRPr>
          </a:p>
          <a:p>
            <a:pPr algn="l">
              <a:buFontTx/>
              <a:buChar char="•"/>
            </a:pPr>
            <a:r>
              <a:rPr lang="zh-CN" altLang="en-US" sz="2400" b="1" dirty="0">
                <a:solidFill>
                  <a:srgbClr val="FF0000"/>
                </a:solidFill>
                <a:effectLst>
                  <a:outerShdw blurRad="38100" dist="38100" dir="2700000" algn="tl">
                    <a:srgbClr val="000000">
                      <a:alpha val="43137"/>
                    </a:srgbClr>
                  </a:outerShdw>
                </a:effectLst>
                <a:ea typeface="宋体" panose="02010600030101010101" pitchFamily="2" charset="-122"/>
              </a:rPr>
              <a:t>较大肿瘤消融不彻底，容易复发</a:t>
            </a:r>
            <a:endParaRPr lang="zh-CN" altLang="en-US" sz="2400" b="1" dirty="0">
              <a:solidFill>
                <a:srgbClr val="FF0000"/>
              </a:solidFill>
              <a:effectLst>
                <a:outerShdw blurRad="38100" dist="38100" dir="2700000" algn="tl">
                  <a:srgbClr val="000000">
                    <a:alpha val="43137"/>
                  </a:srgbClr>
                </a:outerShdw>
              </a:effectLst>
              <a:ea typeface="宋体" panose="02010600030101010101" pitchFamily="2" charset="-122"/>
            </a:endParaRPr>
          </a:p>
        </p:txBody>
      </p:sp>
      <p:sp>
        <p:nvSpPr>
          <p:cNvPr id="1048671" name="Text Box 6"/>
          <p:cNvSpPr txBox="1">
            <a:spLocks noChangeArrowheads="1"/>
          </p:cNvSpPr>
          <p:nvPr/>
        </p:nvSpPr>
        <p:spPr bwMode="auto">
          <a:xfrm>
            <a:off x="4479290" y="5841365"/>
            <a:ext cx="3125470" cy="762000"/>
          </a:xfrm>
          <a:prstGeom prst="rect">
            <a:avLst/>
          </a:prstGeom>
          <a:gradFill>
            <a:gsLst>
              <a:gs pos="0">
                <a:schemeClr val="bg1">
                  <a:alpha val="37000"/>
                </a:schemeClr>
              </a:gs>
              <a:gs pos="50000">
                <a:schemeClr val="accent1">
                  <a:tint val="44500"/>
                  <a:satMod val="160000"/>
                </a:schemeClr>
              </a:gs>
              <a:gs pos="100000">
                <a:schemeClr val="accent1">
                  <a:tint val="23500"/>
                  <a:satMod val="160000"/>
                </a:schemeClr>
              </a:gs>
            </a:gsLst>
            <a:lin ang="5400000" scaled="0"/>
          </a:gradFill>
          <a:ln w="25400">
            <a:solidFill>
              <a:schemeClr val="bg1"/>
            </a:solidFill>
            <a:miter lim="800000"/>
          </a:ln>
        </p:spPr>
        <p:txBody>
          <a:bodyPr wrap="square">
            <a:spAutoFit/>
          </a:bodyPr>
          <a:lstStyle/>
          <a:p>
            <a:pPr algn="l">
              <a:buFontTx/>
              <a:buChar char="•"/>
            </a:pPr>
            <a:r>
              <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rPr>
              <a:t>可杀伤癌细胞，</a:t>
            </a:r>
            <a:endParaRPr lang="zh-CN" altLang="en-US" sz="2000" b="1" dirty="0">
              <a:solidFill>
                <a:schemeClr val="tx1"/>
              </a:solidFill>
              <a:effectLst>
                <a:outerShdw blurRad="38100" dist="38100" dir="2700000" algn="tl">
                  <a:srgbClr val="000000">
                    <a:alpha val="43137"/>
                  </a:srgbClr>
                </a:outerShdw>
              </a:effectLst>
              <a:ea typeface="宋体" panose="02010600030101010101" pitchFamily="2" charset="-122"/>
            </a:endParaRPr>
          </a:p>
          <a:p>
            <a:pPr algn="l">
              <a:buFontTx/>
              <a:buChar char="•"/>
            </a:pPr>
            <a:r>
              <a:rPr lang="zh-CN" altLang="en-US" sz="2000" b="1" dirty="0">
                <a:solidFill>
                  <a:srgbClr val="FF0000"/>
                </a:solidFill>
                <a:effectLst>
                  <a:outerShdw blurRad="38100" dist="38100" dir="2700000" algn="tl">
                    <a:srgbClr val="000000">
                      <a:alpha val="43137"/>
                    </a:srgbClr>
                  </a:outerShdw>
                </a:effectLst>
                <a:ea typeface="宋体" panose="02010600030101010101" pitchFamily="2" charset="-122"/>
              </a:rPr>
              <a:t>毒副作用大</a:t>
            </a:r>
            <a:r>
              <a:rPr lang="zh-CN" altLang="en-US" sz="2400" b="1" dirty="0">
                <a:solidFill>
                  <a:srgbClr val="FF0000"/>
                </a:solidFill>
                <a:effectLst>
                  <a:outerShdw blurRad="38100" dist="38100" dir="2700000" algn="tl">
                    <a:srgbClr val="000000">
                      <a:alpha val="43137"/>
                    </a:srgbClr>
                  </a:outerShdw>
                </a:effectLst>
                <a:ea typeface="宋体" panose="02010600030101010101" pitchFamily="2" charset="-122"/>
              </a:rPr>
              <a:t> </a:t>
            </a:r>
            <a:r>
              <a:rPr lang="zh-CN" altLang="en-US" sz="2400" b="1" dirty="0">
                <a:solidFill>
                  <a:schemeClr val="tx1"/>
                </a:solidFill>
                <a:effectLst>
                  <a:outerShdw blurRad="38100" dist="38100" dir="2700000" algn="tl">
                    <a:srgbClr val="000000">
                      <a:alpha val="43137"/>
                    </a:srgbClr>
                  </a:outerShdw>
                </a:effectLst>
                <a:ea typeface="宋体" panose="02010600030101010101" pitchFamily="2" charset="-122"/>
              </a:rPr>
              <a:t> </a:t>
            </a:r>
            <a:endParaRPr lang="zh-CN" altLang="en-US" sz="2400" b="1" dirty="0">
              <a:solidFill>
                <a:schemeClr val="tx1"/>
              </a:solidFill>
              <a:effectLst>
                <a:outerShdw blurRad="38100" dist="38100" dir="2700000" algn="tl">
                  <a:srgbClr val="000000">
                    <a:alpha val="43137"/>
                  </a:srgbClr>
                </a:outerShdw>
              </a:effectLst>
              <a:ea typeface="宋体" panose="02010600030101010101" pitchFamily="2" charset="-122"/>
            </a:endParaRPr>
          </a:p>
        </p:txBody>
      </p:sp>
      <p:pic>
        <p:nvPicPr>
          <p:cNvPr id="2097173" name="Picture 20"/>
          <p:cNvPicPr>
            <a:picLocks noChangeAspect="1" noChangeArrowheads="1"/>
          </p:cNvPicPr>
          <p:nvPr/>
        </p:nvPicPr>
        <p:blipFill>
          <a:blip r:embed="rId5"/>
          <a:srcRect/>
          <a:stretch>
            <a:fillRect/>
          </a:stretch>
        </p:blipFill>
        <p:spPr bwMode="auto">
          <a:xfrm>
            <a:off x="8908747" y="1428417"/>
            <a:ext cx="2357454" cy="3038486"/>
          </a:xfrm>
          <a:prstGeom prst="rect">
            <a:avLst/>
          </a:prstGeom>
          <a:noFill/>
          <a:ln w="9525" algn="ctr">
            <a:noFill/>
            <a:miter lim="800000"/>
            <a:headEnd/>
            <a:tailEnd/>
          </a:ln>
        </p:spPr>
      </p:pic>
      <p:sp>
        <p:nvSpPr>
          <p:cNvPr id="1048672" name="Rectangle 19"/>
          <p:cNvSpPr>
            <a:spLocks noChangeArrowheads="1"/>
          </p:cNvSpPr>
          <p:nvPr/>
        </p:nvSpPr>
        <p:spPr bwMode="gray">
          <a:xfrm>
            <a:off x="8818890" y="5294687"/>
            <a:ext cx="2447925" cy="1032510"/>
          </a:xfrm>
          <a:prstGeom prst="rect">
            <a:avLst/>
          </a:prstGeom>
          <a:gradFill>
            <a:gsLst>
              <a:gs pos="0">
                <a:schemeClr val="bg1">
                  <a:alpha val="37000"/>
                </a:schemeClr>
              </a:gs>
              <a:gs pos="50000">
                <a:schemeClr val="accent1">
                  <a:tint val="44500"/>
                  <a:satMod val="160000"/>
                </a:schemeClr>
              </a:gs>
              <a:gs pos="100000">
                <a:schemeClr val="accent1">
                  <a:tint val="23500"/>
                  <a:satMod val="160000"/>
                </a:schemeClr>
              </a:gs>
            </a:gsLst>
            <a:lin ang="5400000" scaled="0"/>
          </a:gradFill>
          <a:ln w="38100" algn="ctr">
            <a:solidFill>
              <a:srgbClr val="FF0000"/>
            </a:solidFill>
            <a:miter lim="800000"/>
          </a:ln>
          <a:effectLst>
            <a:prstShdw prst="shdw12">
              <a:schemeClr val="bg2">
                <a:alpha val="50000"/>
              </a:schemeClr>
            </a:prstShdw>
          </a:effectLst>
        </p:spPr>
        <p:txBody>
          <a:bodyPr wrap="square" anchor="ctr">
            <a:spAutoFit/>
          </a:bodyPr>
          <a:lstStyle/>
          <a:p>
            <a:pPr algn="l" eaLnBrk="0" hangingPunct="0"/>
            <a:r>
              <a:rPr lang="zh-CN" altLang="en-US"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如何实现栓塞</a:t>
            </a:r>
            <a:r>
              <a:rPr lang="en-US" altLang="zh-CN"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a:t>
            </a:r>
            <a:r>
              <a:rPr lang="zh-CN" altLang="en-US"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微波消融</a:t>
            </a:r>
            <a:r>
              <a:rPr lang="en-US" altLang="zh-CN"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a:t>
            </a:r>
            <a:r>
              <a:rPr lang="zh-CN" altLang="en-US"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rPr>
              <a:t>化疗三位一体治疗肝癌？？？</a:t>
            </a:r>
            <a:endParaRPr lang="zh-CN" altLang="en-US" sz="2000" b="1" dirty="0">
              <a:effectLst>
                <a:outerShdw blurRad="38100" dist="38100" dir="2700000" algn="tl">
                  <a:srgbClr val="000000">
                    <a:alpha val="43137"/>
                  </a:srgbClr>
                </a:outerShdw>
              </a:effectLst>
              <a:latin typeface="Arial Black" panose="020B0A04020102020204" pitchFamily="34" charset="0"/>
              <a:ea typeface="宋体" panose="02010600030101010101" pitchFamily="2" charset="-122"/>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文本框 118"/>
          <p:cNvSpPr txBox="1"/>
          <p:nvPr/>
        </p:nvSpPr>
        <p:spPr>
          <a:xfrm>
            <a:off x="1004570" y="1125220"/>
            <a:ext cx="9800590" cy="598805"/>
          </a:xfrm>
          <a:prstGeom prst="rect">
            <a:avLst/>
          </a:prstGeom>
        </p:spPr>
        <p:txBody>
          <a:bodyPr wrap="square">
            <a:spAutoFit/>
          </a:bodyPr>
          <a:lstStyle>
            <a:defPPr>
              <a:defRPr lang="zh-CN"/>
            </a:defPPr>
            <a:lvl1pPr latinLnBrk="1">
              <a:lnSpc>
                <a:spcPct val="150000"/>
              </a:lnSpc>
              <a:defRPr sz="2200"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3</a:t>
            </a:r>
            <a:r>
              <a:rPr lang="zh-CN" altLang="en-US" dirty="0"/>
              <a:t>  </a:t>
            </a:r>
            <a:r>
              <a:rPr lang="en-US" altLang="zh-CN" dirty="0"/>
              <a:t>C</a:t>
            </a:r>
            <a:r>
              <a:rPr lang="zh-CN" altLang="en-US" dirty="0"/>
              <a:t>组（栓塞组）和</a:t>
            </a:r>
            <a:r>
              <a:rPr lang="en-US" altLang="zh-CN" dirty="0"/>
              <a:t>D</a:t>
            </a:r>
            <a:r>
              <a:rPr lang="zh-CN" altLang="en-US" dirty="0"/>
              <a:t>组（消融</a:t>
            </a:r>
            <a:r>
              <a:rPr lang="en-US" altLang="zh-CN" dirty="0"/>
              <a:t>+</a:t>
            </a:r>
            <a:r>
              <a:rPr lang="zh-CN" altLang="en-US" dirty="0"/>
              <a:t>栓塞组）术后</a:t>
            </a:r>
            <a:r>
              <a:rPr lang="en-US" altLang="zh-CN" dirty="0"/>
              <a:t>24</a:t>
            </a:r>
            <a:r>
              <a:rPr lang="zh-CN" altLang="en-US" dirty="0"/>
              <a:t>小时残瘤细胞电镜观察</a:t>
            </a:r>
            <a:endParaRPr lang="zh-CN" altLang="en-US" dirty="0"/>
          </a:p>
        </p:txBody>
      </p:sp>
      <p:grpSp>
        <p:nvGrpSpPr>
          <p:cNvPr id="175" name="组合 7"/>
          <p:cNvGrpSpPr/>
          <p:nvPr/>
        </p:nvGrpSpPr>
        <p:grpSpPr>
          <a:xfrm>
            <a:off x="1843945" y="1862182"/>
            <a:ext cx="8961223" cy="3716685"/>
            <a:chOff x="713710" y="1660627"/>
            <a:chExt cx="7700619" cy="3349730"/>
          </a:xfrm>
        </p:grpSpPr>
        <p:pic>
          <p:nvPicPr>
            <p:cNvPr id="2097331" name="图片 11" descr="Tv18"/>
            <p:cNvPicPr>
              <a:picLocks noChangeAspect="1"/>
            </p:cNvPicPr>
            <p:nvPr/>
          </p:nvPicPr>
          <p:blipFill>
            <a:blip r:embed="rId1" cstate="screen"/>
            <a:stretch>
              <a:fillRect/>
            </a:stretch>
          </p:blipFill>
          <p:spPr>
            <a:xfrm>
              <a:off x="5401193" y="1660627"/>
              <a:ext cx="3013136" cy="3349621"/>
            </a:xfrm>
            <a:prstGeom prst="rect">
              <a:avLst/>
            </a:prstGeom>
          </p:spPr>
        </p:pic>
        <p:pic>
          <p:nvPicPr>
            <p:cNvPr id="2097332" name="图片 12" descr="Tv1"/>
            <p:cNvPicPr>
              <a:picLocks noChangeAspect="1"/>
            </p:cNvPicPr>
            <p:nvPr/>
          </p:nvPicPr>
          <p:blipFill>
            <a:blip r:embed="rId2" cstate="screen"/>
            <a:stretch>
              <a:fillRect/>
            </a:stretch>
          </p:blipFill>
          <p:spPr>
            <a:xfrm>
              <a:off x="1110362" y="1673789"/>
              <a:ext cx="2856497" cy="3336568"/>
            </a:xfrm>
            <a:prstGeom prst="rect">
              <a:avLst/>
            </a:prstGeom>
          </p:spPr>
        </p:pic>
        <p:sp>
          <p:nvSpPr>
            <p:cNvPr id="1048952" name="文本框 1073743879"/>
            <p:cNvSpPr txBox="1"/>
            <p:nvPr/>
          </p:nvSpPr>
          <p:spPr>
            <a:xfrm>
              <a:off x="713710" y="1673860"/>
              <a:ext cx="252730" cy="430530"/>
            </a:xfrm>
            <a:prstGeom prst="rect">
              <a:avLst/>
            </a:prstGeom>
            <a:noFill/>
            <a:ln w="9525">
              <a:noFill/>
            </a:ln>
          </p:spPr>
          <p:txBody>
            <a:bodyPr/>
            <a:lstStyle/>
            <a:p>
              <a:r>
                <a:rPr lang="zh-CN" altLang="en-US" dirty="0"/>
                <a:t>A</a:t>
              </a:r>
              <a:endParaRPr lang="zh-CN" altLang="en-US" dirty="0"/>
            </a:p>
            <a:p>
              <a:endParaRPr lang="zh-CN" altLang="en-US" dirty="0"/>
            </a:p>
          </p:txBody>
        </p:sp>
        <p:sp>
          <p:nvSpPr>
            <p:cNvPr id="1048953" name="文本框 1"/>
            <p:cNvSpPr txBox="1"/>
            <p:nvPr/>
          </p:nvSpPr>
          <p:spPr>
            <a:xfrm>
              <a:off x="4976504" y="1673790"/>
              <a:ext cx="252646" cy="417211"/>
            </a:xfrm>
            <a:prstGeom prst="rect">
              <a:avLst/>
            </a:prstGeom>
            <a:noFill/>
            <a:ln w="9525">
              <a:noFill/>
            </a:ln>
          </p:spPr>
          <p:txBody>
            <a:bodyPr/>
            <a:lstStyle/>
            <a:p>
              <a:r>
                <a:rPr lang="en-US" altLang="zh-CN" dirty="0"/>
                <a:t>B</a:t>
              </a:r>
              <a:endParaRPr lang="en-US" altLang="zh-CN" dirty="0"/>
            </a:p>
            <a:p>
              <a:endParaRPr lang="zh-CN" altLang="en-US" dirty="0"/>
            </a:p>
          </p:txBody>
        </p:sp>
      </p:grpSp>
      <p:sp>
        <p:nvSpPr>
          <p:cNvPr id="1048954" name="文本框 2"/>
          <p:cNvSpPr txBox="1"/>
          <p:nvPr/>
        </p:nvSpPr>
        <p:spPr>
          <a:xfrm>
            <a:off x="1023109" y="5744067"/>
            <a:ext cx="10204947" cy="922020"/>
          </a:xfrm>
          <a:prstGeom prst="rect">
            <a:avLst/>
          </a:prstGeom>
        </p:spPr>
        <p:txBody>
          <a:bodyPr wrap="square">
            <a:spAutoFit/>
          </a:bodyPr>
          <a:lstStyle>
            <a:defPPr>
              <a:defRPr lang="zh-CN"/>
            </a:defPPr>
            <a:lvl1pPr latinLnBrk="1">
              <a:lnSpc>
                <a:spcPct val="100000"/>
              </a:lnSpc>
              <a:defRPr b="1">
                <a:latin typeface="Arial" panose="020B0604020202020204" pitchFamily="34" charset="0"/>
                <a:ea typeface="微软雅黑" panose="020B0503020204020204" pitchFamily="34" charset="-122"/>
                <a:cs typeface="Arial" panose="020B0604020202020204" pitchFamily="34" charset="0"/>
              </a:defRPr>
            </a:lvl1pPr>
          </a:lstStyle>
          <a:p>
            <a:pPr marL="285750" indent="-285750">
              <a:buFont typeface="Wingdings" panose="05000000000000000000" pitchFamily="2" charset="2"/>
              <a:buChar char="l"/>
            </a:pPr>
            <a:r>
              <a:rPr lang="en-US" altLang="zh-CN" b="0" dirty="0">
                <a:sym typeface="+mn-ea"/>
              </a:rPr>
              <a:t>C</a:t>
            </a:r>
            <a:r>
              <a:rPr lang="zh-CN" altLang="en-US" b="0" dirty="0">
                <a:sym typeface="+mn-ea"/>
              </a:rPr>
              <a:t>组，细胞结构完整、核大细胞质少、细胞核不规则、可见分裂相</a:t>
            </a:r>
            <a:r>
              <a:rPr lang="en-US" altLang="zh-CN" b="0" dirty="0">
                <a:sym typeface="+mn-ea"/>
              </a:rPr>
              <a:t>(</a:t>
            </a:r>
            <a:r>
              <a:rPr lang="zh-CN" altLang="en-US" b="0" dirty="0">
                <a:sym typeface="+mn-ea"/>
              </a:rPr>
              <a:t>图</a:t>
            </a:r>
            <a:r>
              <a:rPr lang="en-US" altLang="zh-CN" b="0" dirty="0">
                <a:sym typeface="+mn-ea"/>
              </a:rPr>
              <a:t>A)</a:t>
            </a:r>
            <a:r>
              <a:rPr lang="zh-CN" altLang="en-US" b="0" dirty="0">
                <a:sym typeface="+mn-ea"/>
              </a:rPr>
              <a:t>。</a:t>
            </a:r>
            <a:endParaRPr lang="en-US" altLang="zh-CN" b="0" dirty="0"/>
          </a:p>
          <a:p>
            <a:pPr marL="285750" indent="-285750">
              <a:buFont typeface="Wingdings" panose="05000000000000000000" pitchFamily="2" charset="2"/>
              <a:buChar char="l"/>
            </a:pPr>
            <a:r>
              <a:rPr lang="en-US" altLang="zh-CN" b="0" dirty="0"/>
              <a:t>D</a:t>
            </a:r>
            <a:r>
              <a:rPr lang="zh-CN" altLang="en-US" b="0" dirty="0"/>
              <a:t>组，细胞核明显固缩、核膜增厚、染色质凝聚，核内可见黑色高电子密度颗粒的二氧化锆</a:t>
            </a:r>
            <a:r>
              <a:rPr lang="en-US" altLang="zh-CN" b="0" dirty="0"/>
              <a:t>(</a:t>
            </a:r>
            <a:r>
              <a:rPr lang="zh-CN" altLang="en-US" b="0" dirty="0"/>
              <a:t>图</a:t>
            </a:r>
            <a:r>
              <a:rPr lang="en-US" altLang="zh-CN" b="0" dirty="0"/>
              <a:t>B)</a:t>
            </a:r>
            <a:endParaRPr lang="en-US" altLang="zh-CN" b="0" dirty="0"/>
          </a:p>
          <a:p>
            <a:pPr marL="285750" indent="-285750">
              <a:buFont typeface="Wingdings" panose="05000000000000000000" pitchFamily="2" charset="2"/>
              <a:buChar char="l"/>
            </a:pPr>
            <a:endParaRPr lang="zh-CN" altLang="en-US" b="0" dirty="0"/>
          </a:p>
        </p:txBody>
      </p:sp>
      <p:sp>
        <p:nvSpPr>
          <p:cNvPr id="1048955"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6" name="文本框 118"/>
          <p:cNvSpPr txBox="1"/>
          <p:nvPr/>
        </p:nvSpPr>
        <p:spPr>
          <a:xfrm>
            <a:off x="1298882" y="1838785"/>
            <a:ext cx="3445174" cy="458459"/>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pPr algn="l"/>
            <a:r>
              <a:rPr lang="en-US" altLang="zh-CN" dirty="0"/>
              <a:t>CT</a:t>
            </a:r>
            <a:r>
              <a:rPr lang="zh-CN" altLang="en-US" dirty="0"/>
              <a:t>评价各组肿瘤体积大小</a:t>
            </a:r>
            <a:endParaRPr lang="zh-CN" altLang="en-US" dirty="0"/>
          </a:p>
        </p:txBody>
      </p:sp>
      <p:pic>
        <p:nvPicPr>
          <p:cNvPr id="2097333" name="图片 14" descr="fig7-1 拷贝"/>
          <p:cNvPicPr>
            <a:picLocks noChangeAspect="1"/>
          </p:cNvPicPr>
          <p:nvPr/>
        </p:nvPicPr>
        <p:blipFill rotWithShape="1">
          <a:blip r:embed="rId1" cstate="screen"/>
          <a:srcRect/>
          <a:stretch>
            <a:fillRect/>
          </a:stretch>
        </p:blipFill>
        <p:spPr>
          <a:xfrm>
            <a:off x="8503920" y="4281170"/>
            <a:ext cx="3049270" cy="2147570"/>
          </a:xfrm>
          <a:prstGeom prst="rect">
            <a:avLst/>
          </a:prstGeom>
        </p:spPr>
      </p:pic>
      <p:sp>
        <p:nvSpPr>
          <p:cNvPr id="1048957" name="文本框 1"/>
          <p:cNvSpPr txBox="1"/>
          <p:nvPr/>
        </p:nvSpPr>
        <p:spPr>
          <a:xfrm>
            <a:off x="1023108" y="2303482"/>
            <a:ext cx="6292092" cy="3830955"/>
          </a:xfrm>
          <a:prstGeom prst="rect">
            <a:avLst/>
          </a:prstGeom>
        </p:spPr>
        <p:txBody>
          <a:bodyPr wrap="square">
            <a:spAutoFit/>
          </a:bodyPr>
          <a:lstStyle>
            <a:defPPr>
              <a:defRPr lang="zh-CN"/>
            </a:defPPr>
            <a:lvl1pPr latinLnBrk="1">
              <a:lnSpc>
                <a:spcPct val="100000"/>
              </a:lnSpc>
              <a:defRPr b="1">
                <a:latin typeface="Arial" panose="020B0604020202020204" pitchFamily="34" charset="0"/>
                <a:ea typeface="微软雅黑" panose="020B0503020204020204" pitchFamily="34" charset="-122"/>
                <a:cs typeface="Arial" panose="020B0604020202020204" pitchFamily="34" charset="0"/>
              </a:defRPr>
            </a:lvl1pPr>
          </a:lstStyle>
          <a:p>
            <a:pPr marL="285750" indent="-285750">
              <a:spcAft>
                <a:spcPts val="1800"/>
              </a:spcAft>
              <a:buFont typeface="Wingdings" panose="05000000000000000000" pitchFamily="2" charset="2"/>
              <a:buChar char="l"/>
            </a:pPr>
            <a:r>
              <a:rPr lang="zh-CN" altLang="en-US" b="0" dirty="0"/>
              <a:t>治疗前先对</a:t>
            </a:r>
            <a:r>
              <a:rPr lang="en-US" altLang="zh-CN" b="0" dirty="0"/>
              <a:t>4</a:t>
            </a:r>
            <a:r>
              <a:rPr lang="zh-CN" altLang="en-US" b="0" dirty="0"/>
              <a:t>组动物的基线肿瘤体积进行比较（</a:t>
            </a:r>
            <a:r>
              <a:rPr lang="en-US" altLang="zh-CN" b="0" dirty="0"/>
              <a:t>P&gt;0.05</a:t>
            </a:r>
            <a:r>
              <a:rPr lang="zh-CN" altLang="en-US" b="0" dirty="0"/>
              <a:t>）</a:t>
            </a:r>
            <a:r>
              <a:rPr lang="en-US" altLang="zh-CN" b="0" dirty="0"/>
              <a:t>,</a:t>
            </a:r>
            <a:r>
              <a:rPr lang="zh-CN" altLang="en-US" b="0" dirty="0"/>
              <a:t>四组之间无统计学差异。</a:t>
            </a:r>
            <a:endParaRPr lang="en-US" altLang="zh-CN" b="0" dirty="0"/>
          </a:p>
          <a:p>
            <a:pPr marL="285750" indent="-285750">
              <a:spcAft>
                <a:spcPts val="1800"/>
              </a:spcAft>
              <a:buFont typeface="Wingdings" panose="05000000000000000000" pitchFamily="2" charset="2"/>
              <a:buChar char="l"/>
            </a:pPr>
            <a:r>
              <a:rPr lang="en-US" altLang="zh-CN" b="0" dirty="0">
                <a:sym typeface="+mn-ea"/>
              </a:rPr>
              <a:t>D</a:t>
            </a:r>
            <a:r>
              <a:rPr lang="zh-CN" altLang="en-US" b="0" dirty="0">
                <a:sym typeface="+mn-ea"/>
              </a:rPr>
              <a:t>组与其它三组比较，术后</a:t>
            </a:r>
            <a:r>
              <a:rPr lang="en-US" altLang="zh-CN" b="0" dirty="0">
                <a:sym typeface="+mn-ea"/>
              </a:rPr>
              <a:t>3</a:t>
            </a:r>
            <a:r>
              <a:rPr lang="zh-CN" altLang="en-US" b="0" dirty="0">
                <a:sym typeface="+mn-ea"/>
              </a:rPr>
              <a:t>天、</a:t>
            </a:r>
            <a:r>
              <a:rPr lang="en-US" altLang="zh-CN" b="0" dirty="0">
                <a:sym typeface="+mn-ea"/>
              </a:rPr>
              <a:t>6</a:t>
            </a:r>
            <a:r>
              <a:rPr lang="zh-CN" altLang="en-US" b="0" dirty="0">
                <a:sym typeface="+mn-ea"/>
              </a:rPr>
              <a:t>天、</a:t>
            </a:r>
            <a:r>
              <a:rPr lang="en-US" altLang="zh-CN" b="0" dirty="0">
                <a:sym typeface="+mn-ea"/>
              </a:rPr>
              <a:t>9</a:t>
            </a:r>
            <a:r>
              <a:rPr lang="zh-CN" altLang="en-US" b="0" dirty="0">
                <a:sym typeface="+mn-ea"/>
              </a:rPr>
              <a:t>天肿瘤体积差异均有统计学意义（</a:t>
            </a:r>
            <a:r>
              <a:rPr lang="en-US" altLang="zh-CN" b="0" dirty="0">
                <a:sym typeface="+mn-ea"/>
              </a:rPr>
              <a:t>P&lt;0.01</a:t>
            </a:r>
            <a:r>
              <a:rPr lang="zh-CN" altLang="en-US" b="0" dirty="0">
                <a:sym typeface="+mn-ea"/>
              </a:rPr>
              <a:t>）</a:t>
            </a:r>
            <a:endParaRPr lang="en-US" altLang="zh-CN" b="0" dirty="0"/>
          </a:p>
          <a:p>
            <a:pPr marL="285750" indent="-285750">
              <a:spcAft>
                <a:spcPts val="1800"/>
              </a:spcAft>
              <a:buFont typeface="Wingdings" panose="05000000000000000000" pitchFamily="2" charset="2"/>
              <a:buChar char="l"/>
            </a:pPr>
            <a:r>
              <a:rPr lang="en-US" altLang="zh-CN" b="0" dirty="0">
                <a:sym typeface="+mn-ea"/>
              </a:rPr>
              <a:t>B</a:t>
            </a:r>
            <a:r>
              <a:rPr lang="zh-CN" altLang="en-US" b="0" dirty="0">
                <a:sym typeface="+mn-ea"/>
              </a:rPr>
              <a:t>组与</a:t>
            </a:r>
            <a:r>
              <a:rPr lang="en-US" altLang="zh-CN" b="0" dirty="0">
                <a:sym typeface="+mn-ea"/>
              </a:rPr>
              <a:t>C</a:t>
            </a:r>
            <a:r>
              <a:rPr lang="zh-CN" altLang="en-US" b="0" dirty="0">
                <a:sym typeface="+mn-ea"/>
              </a:rPr>
              <a:t>组之间术后</a:t>
            </a:r>
            <a:r>
              <a:rPr lang="en-US" altLang="zh-CN" b="0" dirty="0">
                <a:sym typeface="+mn-ea"/>
              </a:rPr>
              <a:t>3</a:t>
            </a:r>
            <a:r>
              <a:rPr lang="zh-CN" altLang="en-US" b="0" dirty="0">
                <a:sym typeface="+mn-ea"/>
              </a:rPr>
              <a:t>天，</a:t>
            </a:r>
            <a:r>
              <a:rPr lang="en-US" altLang="zh-CN" b="0" dirty="0">
                <a:sym typeface="+mn-ea"/>
              </a:rPr>
              <a:t>6</a:t>
            </a:r>
            <a:r>
              <a:rPr lang="zh-CN" altLang="en-US" b="0" dirty="0">
                <a:sym typeface="+mn-ea"/>
              </a:rPr>
              <a:t>天、</a:t>
            </a:r>
            <a:r>
              <a:rPr lang="en-US" altLang="zh-CN" b="0" dirty="0">
                <a:sym typeface="+mn-ea"/>
              </a:rPr>
              <a:t>9</a:t>
            </a:r>
            <a:r>
              <a:rPr lang="zh-CN" altLang="en-US" b="0" dirty="0">
                <a:sym typeface="+mn-ea"/>
              </a:rPr>
              <a:t>天肿瘤体积无统计学差异（</a:t>
            </a:r>
            <a:r>
              <a:rPr lang="en-US" altLang="zh-CN" b="0" dirty="0">
                <a:sym typeface="+mn-ea"/>
              </a:rPr>
              <a:t>P&gt;0.05</a:t>
            </a:r>
            <a:r>
              <a:rPr lang="zh-CN" altLang="en-US" b="0" dirty="0">
                <a:sym typeface="+mn-ea"/>
              </a:rPr>
              <a:t>）</a:t>
            </a:r>
            <a:r>
              <a:rPr lang="en-US" altLang="zh-CN" b="0" dirty="0">
                <a:sym typeface="+mn-ea"/>
              </a:rPr>
              <a:t>,</a:t>
            </a:r>
            <a:r>
              <a:rPr lang="zh-CN" altLang="en-US" b="0" dirty="0">
                <a:sym typeface="+mn-ea"/>
              </a:rPr>
              <a:t>与</a:t>
            </a:r>
            <a:r>
              <a:rPr lang="en-US" altLang="zh-CN" b="0" dirty="0">
                <a:sym typeface="+mn-ea"/>
              </a:rPr>
              <a:t>A</a:t>
            </a:r>
            <a:r>
              <a:rPr lang="zh-CN" altLang="en-US" b="0" dirty="0">
                <a:sym typeface="+mn-ea"/>
              </a:rPr>
              <a:t>组之间在治疗后</a:t>
            </a:r>
            <a:r>
              <a:rPr lang="en-US" altLang="zh-CN" b="0" dirty="0">
                <a:sym typeface="+mn-ea"/>
              </a:rPr>
              <a:t>3d</a:t>
            </a:r>
            <a:r>
              <a:rPr lang="zh-CN" altLang="en-US" b="0" dirty="0">
                <a:sym typeface="+mn-ea"/>
              </a:rPr>
              <a:t>，</a:t>
            </a:r>
            <a:r>
              <a:rPr lang="en-US" altLang="zh-CN" b="0" dirty="0">
                <a:sym typeface="+mn-ea"/>
              </a:rPr>
              <a:t>6d</a:t>
            </a:r>
            <a:r>
              <a:rPr lang="zh-CN" altLang="en-US" b="0" dirty="0">
                <a:sym typeface="+mn-ea"/>
              </a:rPr>
              <a:t>，</a:t>
            </a:r>
            <a:r>
              <a:rPr lang="en-US" altLang="zh-CN" b="0" dirty="0">
                <a:sym typeface="+mn-ea"/>
              </a:rPr>
              <a:t>9d</a:t>
            </a:r>
            <a:r>
              <a:rPr lang="zh-CN" altLang="en-US" b="0" dirty="0">
                <a:sym typeface="+mn-ea"/>
              </a:rPr>
              <a:t>的肿块体积大小差异均有统计学意义（</a:t>
            </a:r>
            <a:r>
              <a:rPr lang="en-US" altLang="zh-CN" b="0" dirty="0">
                <a:sym typeface="+mn-ea"/>
              </a:rPr>
              <a:t>P&lt;0.05)(</a:t>
            </a:r>
            <a:r>
              <a:rPr lang="zh-CN" altLang="en-US" b="0" dirty="0">
                <a:sym typeface="+mn-ea"/>
              </a:rPr>
              <a:t>图</a:t>
            </a:r>
            <a:r>
              <a:rPr lang="en-US" altLang="zh-CN" b="0" dirty="0">
                <a:sym typeface="+mn-ea"/>
              </a:rPr>
              <a:t> A)</a:t>
            </a:r>
            <a:r>
              <a:rPr lang="zh-CN" altLang="en-US" b="0" dirty="0">
                <a:sym typeface="+mn-ea"/>
              </a:rPr>
              <a:t>。</a:t>
            </a:r>
            <a:endParaRPr lang="zh-CN" altLang="en-US" b="0" dirty="0"/>
          </a:p>
          <a:p>
            <a:pPr marL="285750" indent="-285750">
              <a:spcAft>
                <a:spcPts val="1800"/>
              </a:spcAft>
              <a:buFont typeface="Wingdings" panose="05000000000000000000" pitchFamily="2" charset="2"/>
              <a:buChar char="l"/>
            </a:pPr>
            <a:r>
              <a:rPr lang="zh-CN" altLang="en-US" b="0" dirty="0">
                <a:sym typeface="+mn-ea"/>
              </a:rPr>
              <a:t>治疗后</a:t>
            </a:r>
            <a:r>
              <a:rPr lang="en-US" altLang="zh-CN" b="0" dirty="0">
                <a:sym typeface="+mn-ea"/>
              </a:rPr>
              <a:t>1</a:t>
            </a:r>
            <a:r>
              <a:rPr lang="zh-CN" altLang="en-US" b="0" dirty="0">
                <a:sym typeface="+mn-ea"/>
              </a:rPr>
              <a:t>天、</a:t>
            </a:r>
            <a:r>
              <a:rPr lang="en-US" altLang="zh-CN" b="0" dirty="0">
                <a:sym typeface="+mn-ea"/>
              </a:rPr>
              <a:t>3</a:t>
            </a:r>
            <a:r>
              <a:rPr lang="zh-CN" altLang="en-US" b="0" dirty="0">
                <a:sym typeface="+mn-ea"/>
              </a:rPr>
              <a:t>天、</a:t>
            </a:r>
            <a:r>
              <a:rPr lang="en-US" altLang="zh-CN" b="0" dirty="0">
                <a:sym typeface="+mn-ea"/>
              </a:rPr>
              <a:t>6</a:t>
            </a:r>
            <a:r>
              <a:rPr lang="zh-CN" altLang="en-US" b="0" dirty="0">
                <a:sym typeface="+mn-ea"/>
              </a:rPr>
              <a:t>天、</a:t>
            </a:r>
            <a:r>
              <a:rPr lang="en-US" altLang="zh-CN" b="0" dirty="0">
                <a:sym typeface="+mn-ea"/>
              </a:rPr>
              <a:t>9</a:t>
            </a:r>
            <a:r>
              <a:rPr lang="zh-CN" altLang="en-US" b="0" dirty="0">
                <a:sym typeface="+mn-ea"/>
              </a:rPr>
              <a:t>天</a:t>
            </a:r>
            <a:r>
              <a:rPr lang="en-US" altLang="zh-CN" b="0" dirty="0">
                <a:sym typeface="+mn-ea"/>
              </a:rPr>
              <a:t>,</a:t>
            </a:r>
            <a:r>
              <a:rPr lang="zh-CN" altLang="en-US" b="0" dirty="0">
                <a:sym typeface="+mn-ea"/>
              </a:rPr>
              <a:t>我们进行了</a:t>
            </a:r>
            <a:r>
              <a:rPr lang="en-US" altLang="zh-CN" b="0" dirty="0">
                <a:sym typeface="+mn-ea"/>
              </a:rPr>
              <a:t>CT</a:t>
            </a:r>
            <a:r>
              <a:rPr lang="zh-CN" altLang="en-US" b="0" dirty="0">
                <a:sym typeface="+mn-ea"/>
              </a:rPr>
              <a:t>图像扫描</a:t>
            </a:r>
            <a:r>
              <a:rPr lang="en-US" altLang="zh-CN" b="0" dirty="0">
                <a:sym typeface="+mn-ea"/>
              </a:rPr>
              <a:t>:</a:t>
            </a:r>
            <a:br>
              <a:rPr lang="en-US" altLang="zh-CN" b="0" dirty="0">
                <a:sym typeface="+mn-ea"/>
              </a:rPr>
            </a:br>
            <a:r>
              <a:rPr lang="en-US" altLang="zh-CN" b="0" dirty="0">
                <a:sym typeface="+mn-ea"/>
              </a:rPr>
              <a:t>A</a:t>
            </a:r>
            <a:r>
              <a:rPr lang="zh-CN" altLang="en-US" b="0" dirty="0">
                <a:sym typeface="+mn-ea"/>
              </a:rPr>
              <a:t>组肿瘤体积明显增大</a:t>
            </a:r>
            <a:br>
              <a:rPr lang="en-US" altLang="zh-CN" b="0" dirty="0">
                <a:sym typeface="+mn-ea"/>
              </a:rPr>
            </a:br>
            <a:r>
              <a:rPr lang="en-US" altLang="zh-CN" b="0" dirty="0">
                <a:sym typeface="+mn-ea"/>
              </a:rPr>
              <a:t>B</a:t>
            </a:r>
            <a:r>
              <a:rPr lang="zh-CN" altLang="en-US" b="0" dirty="0">
                <a:sym typeface="+mn-ea"/>
              </a:rPr>
              <a:t>组及</a:t>
            </a:r>
            <a:r>
              <a:rPr lang="en-US" altLang="zh-CN" b="0" dirty="0">
                <a:sym typeface="+mn-ea"/>
              </a:rPr>
              <a:t>C</a:t>
            </a:r>
            <a:r>
              <a:rPr lang="zh-CN" altLang="en-US" b="0" dirty="0">
                <a:sym typeface="+mn-ea"/>
              </a:rPr>
              <a:t>组体积增大次之</a:t>
            </a:r>
            <a:br>
              <a:rPr lang="en-US" altLang="zh-CN" b="0" dirty="0">
                <a:sym typeface="+mn-ea"/>
              </a:rPr>
            </a:br>
            <a:r>
              <a:rPr lang="en-US" altLang="zh-CN" b="0" dirty="0">
                <a:sym typeface="+mn-ea"/>
              </a:rPr>
              <a:t>D</a:t>
            </a:r>
            <a:r>
              <a:rPr lang="zh-CN" altLang="en-US" b="0" dirty="0">
                <a:sym typeface="+mn-ea"/>
              </a:rPr>
              <a:t>组在治疗后病灶体积无明显变化（图</a:t>
            </a:r>
            <a:r>
              <a:rPr lang="en-US" altLang="zh-CN" b="0" dirty="0">
                <a:sym typeface="+mn-ea"/>
              </a:rPr>
              <a:t>B</a:t>
            </a:r>
            <a:r>
              <a:rPr lang="zh-CN" altLang="en-US" b="0" dirty="0">
                <a:sym typeface="+mn-ea"/>
              </a:rPr>
              <a:t>）。</a:t>
            </a:r>
            <a:endParaRPr lang="zh-CN" altLang="en-US" b="0" dirty="0"/>
          </a:p>
        </p:txBody>
      </p:sp>
      <p:sp>
        <p:nvSpPr>
          <p:cNvPr id="1048958"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59" name="矩形 2"/>
          <p:cNvSpPr/>
          <p:nvPr/>
        </p:nvSpPr>
        <p:spPr>
          <a:xfrm>
            <a:off x="1053316" y="1120798"/>
            <a:ext cx="3445174"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4</a:t>
            </a:r>
            <a:r>
              <a:rPr lang="zh-CN" altLang="en-US" sz="2200" b="1" dirty="0">
                <a:latin typeface="Arial" panose="020B0604020202020204" pitchFamily="34" charset="0"/>
                <a:ea typeface="微软雅黑" panose="020B0503020204020204" pitchFamily="34" charset="-122"/>
                <a:cs typeface="Arial" panose="020B0604020202020204" pitchFamily="34" charset="0"/>
              </a:rPr>
              <a:t>   抗肿瘤治疗的疗效评估</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pic>
        <p:nvPicPr>
          <p:cNvPr id="2097334" name="图片 14" descr="fig7-1 拷贝"/>
          <p:cNvPicPr>
            <a:picLocks noChangeAspect="1"/>
          </p:cNvPicPr>
          <p:nvPr/>
        </p:nvPicPr>
        <p:blipFill rotWithShape="1">
          <a:blip r:embed="rId2" cstate="screen"/>
          <a:srcRect/>
          <a:stretch>
            <a:fillRect/>
          </a:stretch>
        </p:blipFill>
        <p:spPr>
          <a:xfrm>
            <a:off x="7440930" y="1121410"/>
            <a:ext cx="3768725" cy="3159760"/>
          </a:xfrm>
          <a:prstGeom prst="rect">
            <a:avLst/>
          </a:prstGeom>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0" name="文本框 118"/>
          <p:cNvSpPr txBox="1"/>
          <p:nvPr/>
        </p:nvSpPr>
        <p:spPr>
          <a:xfrm>
            <a:off x="1393371" y="1678950"/>
            <a:ext cx="3862072"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MR DWI</a:t>
            </a:r>
            <a:r>
              <a:rPr lang="zh-CN" altLang="en-US" dirty="0"/>
              <a:t>序列评价各组残留体积大小</a:t>
            </a:r>
            <a:endParaRPr lang="zh-CN" altLang="en-US" dirty="0"/>
          </a:p>
        </p:txBody>
      </p:sp>
      <p:grpSp>
        <p:nvGrpSpPr>
          <p:cNvPr id="178" name="组合 2"/>
          <p:cNvGrpSpPr/>
          <p:nvPr/>
        </p:nvGrpSpPr>
        <p:grpSpPr>
          <a:xfrm>
            <a:off x="7961544" y="1125137"/>
            <a:ext cx="3795533" cy="5539194"/>
            <a:chOff x="1970" y="2545"/>
            <a:chExt cx="5301" cy="7962"/>
          </a:xfrm>
        </p:grpSpPr>
        <p:pic>
          <p:nvPicPr>
            <p:cNvPr id="2097335" name="图片 16" descr="residual tumor21"/>
            <p:cNvPicPr>
              <a:picLocks noChangeAspect="1"/>
            </p:cNvPicPr>
            <p:nvPr/>
          </p:nvPicPr>
          <p:blipFill>
            <a:blip r:embed="rId1" cstate="screen"/>
            <a:stretch>
              <a:fillRect/>
            </a:stretch>
          </p:blipFill>
          <p:spPr>
            <a:xfrm>
              <a:off x="1970" y="2784"/>
              <a:ext cx="4134" cy="3950"/>
            </a:xfrm>
            <a:prstGeom prst="rect">
              <a:avLst/>
            </a:prstGeom>
          </p:spPr>
        </p:pic>
        <p:pic>
          <p:nvPicPr>
            <p:cNvPr id="2097336" name="图片 15" descr="fig7-2 拷贝"/>
            <p:cNvPicPr>
              <a:picLocks noChangeAspect="1"/>
            </p:cNvPicPr>
            <p:nvPr/>
          </p:nvPicPr>
          <p:blipFill>
            <a:blip r:embed="rId2" cstate="screen"/>
            <a:stretch>
              <a:fillRect/>
            </a:stretch>
          </p:blipFill>
          <p:spPr>
            <a:xfrm>
              <a:off x="2566" y="6674"/>
              <a:ext cx="4705" cy="3833"/>
            </a:xfrm>
            <a:prstGeom prst="rect">
              <a:avLst/>
            </a:prstGeom>
          </p:spPr>
        </p:pic>
        <p:sp>
          <p:nvSpPr>
            <p:cNvPr id="1048961" name="文本框 1073743879"/>
            <p:cNvSpPr txBox="1"/>
            <p:nvPr/>
          </p:nvSpPr>
          <p:spPr>
            <a:xfrm>
              <a:off x="1970" y="2545"/>
              <a:ext cx="398" cy="678"/>
            </a:xfrm>
            <a:prstGeom prst="rect">
              <a:avLst/>
            </a:prstGeom>
            <a:noFill/>
            <a:ln w="9525">
              <a:noFill/>
            </a:ln>
          </p:spPr>
          <p:txBody>
            <a:bodyPr/>
            <a:lstStyle/>
            <a:p>
              <a:r>
                <a:rPr lang="zh-CN" altLang="en-US"/>
                <a:t>A</a:t>
              </a:r>
              <a:endParaRPr lang="zh-CN" altLang="en-US"/>
            </a:p>
            <a:p>
              <a:endParaRPr lang="zh-CN" altLang="en-US"/>
            </a:p>
          </p:txBody>
        </p:sp>
        <p:sp>
          <p:nvSpPr>
            <p:cNvPr id="1048962" name="文本框 1"/>
            <p:cNvSpPr txBox="1"/>
            <p:nvPr/>
          </p:nvSpPr>
          <p:spPr>
            <a:xfrm>
              <a:off x="1970" y="6734"/>
              <a:ext cx="398" cy="678"/>
            </a:xfrm>
            <a:prstGeom prst="rect">
              <a:avLst/>
            </a:prstGeom>
            <a:noFill/>
            <a:ln w="9525">
              <a:noFill/>
            </a:ln>
          </p:spPr>
          <p:txBody>
            <a:bodyPr/>
            <a:lstStyle/>
            <a:p>
              <a:r>
                <a:rPr lang="en-US" altLang="zh-CN"/>
                <a:t>B</a:t>
              </a:r>
              <a:endParaRPr lang="en-US" altLang="zh-CN"/>
            </a:p>
            <a:p>
              <a:endParaRPr lang="zh-CN" altLang="en-US"/>
            </a:p>
          </p:txBody>
        </p:sp>
      </p:grpSp>
      <p:sp>
        <p:nvSpPr>
          <p:cNvPr id="1048963" name="文本框 3"/>
          <p:cNvSpPr txBox="1"/>
          <p:nvPr/>
        </p:nvSpPr>
        <p:spPr>
          <a:xfrm>
            <a:off x="1023108" y="2250542"/>
            <a:ext cx="6629717" cy="4030980"/>
          </a:xfrm>
          <a:prstGeom prst="rect">
            <a:avLst/>
          </a:prstGeom>
        </p:spPr>
        <p:txBody>
          <a:bodyPr wrap="square">
            <a:spAutoFit/>
          </a:bodyPr>
          <a:lstStyle>
            <a:defPPr>
              <a:defRPr lang="zh-CN"/>
            </a:defPPr>
            <a:lvl1pPr marL="285750" indent="-285750" latinLnBrk="1">
              <a:lnSpc>
                <a:spcPct val="100000"/>
              </a:lnSpc>
              <a:spcAft>
                <a:spcPts val="1800"/>
              </a:spcAft>
              <a:buFont typeface="Wingdings" panose="05000000000000000000" pitchFamily="2" charset="2"/>
              <a:buChar char="l"/>
              <a:defRPr b="0">
                <a:latin typeface="Arial" panose="020B0604020202020204" pitchFamily="34" charset="0"/>
                <a:ea typeface="微软雅黑" panose="020B0503020204020204" pitchFamily="34" charset="-122"/>
                <a:cs typeface="Arial" panose="020B0604020202020204" pitchFamily="34" charset="0"/>
              </a:defRPr>
            </a:lvl1pPr>
          </a:lstStyle>
          <a:p>
            <a:pPr>
              <a:spcAft>
                <a:spcPts val="1200"/>
              </a:spcAft>
            </a:pPr>
            <a:r>
              <a:rPr lang="zh-CN" altLang="en-US" dirty="0"/>
              <a:t>术前四组肿块体积大小比较无统计学差异</a:t>
            </a:r>
            <a:br>
              <a:rPr lang="en-US" altLang="zh-CN" dirty="0"/>
            </a:br>
            <a:r>
              <a:rPr lang="zh-CN" altLang="en-US" dirty="0"/>
              <a:t>（</a:t>
            </a:r>
            <a:r>
              <a:rPr lang="en-US" altLang="zh-CN" dirty="0"/>
              <a:t>F=0.249,P=0.861</a:t>
            </a:r>
            <a:r>
              <a:rPr lang="zh-CN" altLang="en-US" dirty="0"/>
              <a:t>）</a:t>
            </a:r>
            <a:endParaRPr lang="en-US" altLang="zh-CN" dirty="0"/>
          </a:p>
          <a:p>
            <a:pPr>
              <a:spcAft>
                <a:spcPts val="1200"/>
              </a:spcAft>
            </a:pPr>
            <a:r>
              <a:rPr lang="zh-CN" altLang="en-US" dirty="0"/>
              <a:t>术后</a:t>
            </a:r>
            <a:r>
              <a:rPr lang="en-US" altLang="zh-CN" dirty="0"/>
              <a:t>1</a:t>
            </a:r>
            <a:r>
              <a:rPr lang="zh-CN" altLang="en-US" dirty="0"/>
              <a:t>天，</a:t>
            </a:r>
            <a:r>
              <a:rPr lang="en-US" altLang="zh-CN" dirty="0"/>
              <a:t>3</a:t>
            </a:r>
            <a:r>
              <a:rPr lang="zh-CN" altLang="en-US" dirty="0"/>
              <a:t>天</a:t>
            </a:r>
            <a:r>
              <a:rPr lang="en-US" altLang="zh-CN" dirty="0"/>
              <a:t>,6</a:t>
            </a:r>
            <a:r>
              <a:rPr lang="zh-CN" altLang="en-US" dirty="0"/>
              <a:t>天，</a:t>
            </a:r>
            <a:r>
              <a:rPr lang="en-US" altLang="zh-CN" dirty="0"/>
              <a:t>9</a:t>
            </a:r>
            <a:r>
              <a:rPr lang="zh-CN" altLang="en-US" dirty="0"/>
              <a:t>天</a:t>
            </a:r>
            <a:r>
              <a:rPr lang="en-US" altLang="zh-CN" dirty="0"/>
              <a:t>D</a:t>
            </a:r>
            <a:r>
              <a:rPr lang="zh-CN" altLang="en-US" dirty="0"/>
              <a:t>组与其它三组活性肿瘤体积大小有统计学差异（</a:t>
            </a:r>
            <a:r>
              <a:rPr lang="en-US" altLang="zh-CN" dirty="0"/>
              <a:t>P&lt;0.001</a:t>
            </a:r>
            <a:r>
              <a:rPr lang="zh-CN" altLang="en-US" dirty="0"/>
              <a:t>）</a:t>
            </a:r>
            <a:endParaRPr lang="en-US" altLang="zh-CN" dirty="0"/>
          </a:p>
          <a:p>
            <a:pPr>
              <a:spcAft>
                <a:spcPts val="1200"/>
              </a:spcAft>
            </a:pPr>
            <a:r>
              <a:rPr lang="en-US" altLang="zh-CN" dirty="0"/>
              <a:t>B</a:t>
            </a:r>
            <a:r>
              <a:rPr lang="zh-CN" altLang="en-US" dirty="0"/>
              <a:t>组和</a:t>
            </a:r>
            <a:r>
              <a:rPr lang="en-US" altLang="zh-CN" dirty="0"/>
              <a:t>C</a:t>
            </a:r>
            <a:r>
              <a:rPr lang="zh-CN" altLang="en-US" dirty="0"/>
              <a:t>组与</a:t>
            </a:r>
            <a:r>
              <a:rPr lang="en-US" altLang="zh-CN" dirty="0"/>
              <a:t>A</a:t>
            </a:r>
            <a:r>
              <a:rPr lang="zh-CN" altLang="en-US" dirty="0"/>
              <a:t>组之间活性肿瘤体积有统计学差异（</a:t>
            </a:r>
            <a:r>
              <a:rPr lang="en-US" altLang="zh-CN" dirty="0"/>
              <a:t>P&lt;0.001</a:t>
            </a:r>
            <a:r>
              <a:rPr lang="zh-CN" altLang="en-US" dirty="0"/>
              <a:t>）</a:t>
            </a:r>
            <a:endParaRPr lang="en-US" altLang="zh-CN" dirty="0"/>
          </a:p>
          <a:p>
            <a:pPr>
              <a:spcAft>
                <a:spcPts val="1200"/>
              </a:spcAft>
            </a:pPr>
            <a:r>
              <a:rPr lang="en-US" altLang="zh-CN" dirty="0"/>
              <a:t>B</a:t>
            </a:r>
            <a:r>
              <a:rPr lang="zh-CN" altLang="en-US" dirty="0"/>
              <a:t>组与</a:t>
            </a:r>
            <a:r>
              <a:rPr lang="en-US" altLang="zh-CN" dirty="0"/>
              <a:t>C</a:t>
            </a:r>
            <a:r>
              <a:rPr lang="zh-CN" altLang="en-US" dirty="0"/>
              <a:t>组在不同时间点活性肿瘤体积的差异</a:t>
            </a:r>
            <a:br>
              <a:rPr lang="en-US" altLang="zh-CN" dirty="0"/>
            </a:br>
            <a:r>
              <a:rPr lang="zh-CN" altLang="en-US" dirty="0"/>
              <a:t>术后</a:t>
            </a:r>
            <a:r>
              <a:rPr lang="en-US" altLang="zh-CN" dirty="0"/>
              <a:t>1</a:t>
            </a:r>
            <a:r>
              <a:rPr lang="zh-CN" altLang="en-US" dirty="0"/>
              <a:t>天活性肿瘤体积无统计学差异（</a:t>
            </a:r>
            <a:r>
              <a:rPr lang="en-US" altLang="zh-CN" dirty="0"/>
              <a:t>P&gt;0.05)</a:t>
            </a:r>
            <a:br>
              <a:rPr lang="en-US" altLang="zh-CN" dirty="0"/>
            </a:br>
            <a:r>
              <a:rPr lang="zh-CN" altLang="en-US" dirty="0"/>
              <a:t>术后</a:t>
            </a:r>
            <a:r>
              <a:rPr lang="en-US" altLang="zh-CN" dirty="0"/>
              <a:t>3,6</a:t>
            </a:r>
            <a:r>
              <a:rPr lang="zh-CN" altLang="en-US" dirty="0"/>
              <a:t>天活性肿瘤体积有统计学差异（</a:t>
            </a:r>
            <a:r>
              <a:rPr lang="en-US" altLang="zh-CN" dirty="0"/>
              <a:t>P&lt;0.001)</a:t>
            </a:r>
            <a:br>
              <a:rPr lang="en-US" altLang="zh-CN" dirty="0"/>
            </a:br>
            <a:r>
              <a:rPr lang="zh-CN" altLang="en-US" dirty="0"/>
              <a:t>术后</a:t>
            </a:r>
            <a:r>
              <a:rPr lang="en-US" altLang="zh-CN" dirty="0"/>
              <a:t>9</a:t>
            </a:r>
            <a:r>
              <a:rPr lang="zh-CN" altLang="en-US" dirty="0"/>
              <a:t>天活性肿瘤无统计学差异（</a:t>
            </a:r>
            <a:r>
              <a:rPr lang="en-US" altLang="zh-CN" dirty="0"/>
              <a:t>p&gt;0.05)</a:t>
            </a:r>
            <a:r>
              <a:rPr lang="zh-CN" altLang="en-US" dirty="0"/>
              <a:t>（图</a:t>
            </a:r>
            <a:r>
              <a:rPr lang="en-US" altLang="zh-CN" dirty="0"/>
              <a:t>A</a:t>
            </a:r>
            <a:r>
              <a:rPr lang="zh-CN" altLang="en-US" dirty="0"/>
              <a:t>）</a:t>
            </a:r>
            <a:endParaRPr lang="en-US" altLang="zh-CN" dirty="0"/>
          </a:p>
          <a:p>
            <a:pPr>
              <a:spcAft>
                <a:spcPts val="1200"/>
              </a:spcAft>
            </a:pPr>
            <a:r>
              <a:rPr lang="en-US" altLang="zh-CN" dirty="0"/>
              <a:t>MR</a:t>
            </a:r>
            <a:r>
              <a:rPr lang="zh-CN" altLang="en-US" dirty="0"/>
              <a:t>图像显示</a:t>
            </a:r>
            <a:r>
              <a:rPr lang="en-US" altLang="zh-CN" dirty="0"/>
              <a:t>D</a:t>
            </a:r>
            <a:r>
              <a:rPr lang="zh-CN" altLang="en-US" dirty="0"/>
              <a:t>组的肿瘤活性组织体积明显缩小，只有病灶边缘残留少量肿瘤组织，其它三组肿瘤活性组织增大，特别是</a:t>
            </a:r>
            <a:r>
              <a:rPr lang="en-US" altLang="zh-CN" dirty="0"/>
              <a:t>A</a:t>
            </a:r>
            <a:r>
              <a:rPr lang="zh-CN" altLang="en-US" dirty="0"/>
              <a:t>组肿瘤活性组织增大明显</a:t>
            </a:r>
            <a:r>
              <a:rPr lang="en-US" altLang="zh-CN" dirty="0"/>
              <a:t>(</a:t>
            </a:r>
            <a:r>
              <a:rPr lang="zh-CN" altLang="en-US" dirty="0"/>
              <a:t>图</a:t>
            </a:r>
            <a:r>
              <a:rPr lang="en-US" altLang="zh-CN" dirty="0"/>
              <a:t>B)</a:t>
            </a:r>
            <a:endParaRPr lang="zh-CN" altLang="en-US" dirty="0"/>
          </a:p>
        </p:txBody>
      </p:sp>
      <p:sp>
        <p:nvSpPr>
          <p:cNvPr id="1048964"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65" name="矩形 10"/>
          <p:cNvSpPr/>
          <p:nvPr/>
        </p:nvSpPr>
        <p:spPr>
          <a:xfrm>
            <a:off x="1053316" y="1120798"/>
            <a:ext cx="3445174"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4</a:t>
            </a:r>
            <a:r>
              <a:rPr lang="zh-CN" altLang="en-US" sz="2200" b="1" dirty="0">
                <a:latin typeface="Arial" panose="020B0604020202020204" pitchFamily="34" charset="0"/>
                <a:ea typeface="微软雅黑" panose="020B0503020204020204" pitchFamily="34" charset="-122"/>
                <a:cs typeface="Arial" panose="020B0604020202020204" pitchFamily="34" charset="0"/>
              </a:rPr>
              <a:t>   抗肿瘤治疗的疗效评估</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66" name="文本框 118"/>
          <p:cNvSpPr txBox="1"/>
          <p:nvPr/>
        </p:nvSpPr>
        <p:spPr>
          <a:xfrm>
            <a:off x="981478" y="5297714"/>
            <a:ext cx="10156020"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治疗</a:t>
            </a:r>
            <a:r>
              <a:rPr lang="en-US" altLang="zh-CN" dirty="0"/>
              <a:t>9</a:t>
            </a:r>
            <a:r>
              <a:rPr lang="zh-CN" altLang="en-US" dirty="0"/>
              <a:t>天后各组肿瘤组织的</a:t>
            </a:r>
            <a:r>
              <a:rPr lang="en-US" altLang="zh-CN" dirty="0"/>
              <a:t>HE</a:t>
            </a:r>
            <a:r>
              <a:rPr lang="zh-CN" altLang="en-US" dirty="0"/>
              <a:t>结果</a:t>
            </a:r>
            <a:endParaRPr lang="zh-CN" altLang="en-US" dirty="0"/>
          </a:p>
        </p:txBody>
      </p:sp>
      <p:pic>
        <p:nvPicPr>
          <p:cNvPr id="2097337" name="图片 19" descr="7-1"/>
          <p:cNvPicPr>
            <a:picLocks noChangeAspect="1"/>
          </p:cNvPicPr>
          <p:nvPr/>
        </p:nvPicPr>
        <p:blipFill>
          <a:blip r:embed="rId1" cstate="screen"/>
          <a:stretch>
            <a:fillRect/>
          </a:stretch>
        </p:blipFill>
        <p:spPr>
          <a:xfrm>
            <a:off x="2148115" y="1718021"/>
            <a:ext cx="7561942" cy="3579693"/>
          </a:xfrm>
          <a:prstGeom prst="rect">
            <a:avLst/>
          </a:prstGeom>
        </p:spPr>
      </p:pic>
      <p:sp>
        <p:nvSpPr>
          <p:cNvPr id="1048967" name="文本框 1"/>
          <p:cNvSpPr txBox="1"/>
          <p:nvPr/>
        </p:nvSpPr>
        <p:spPr>
          <a:xfrm>
            <a:off x="1053317" y="5805545"/>
            <a:ext cx="10156021" cy="922020"/>
          </a:xfrm>
          <a:prstGeom prst="rect">
            <a:avLst/>
          </a:prstGeom>
        </p:spPr>
        <p:txBody>
          <a:bodyPr wrap="square">
            <a:spAutoFit/>
          </a:bodyPr>
          <a:lstStyle>
            <a:defPPr>
              <a:defRPr lang="zh-CN"/>
            </a:defPPr>
            <a:lvl1pPr marL="285750" indent="-285750" latinLnBrk="1">
              <a:lnSpc>
                <a:spcPct val="100000"/>
              </a:lnSpc>
              <a:spcAft>
                <a:spcPts val="1800"/>
              </a:spcAft>
              <a:buFont typeface="Wingdings" panose="05000000000000000000" pitchFamily="2" charset="2"/>
              <a:buChar char="l"/>
              <a:defRPr b="0">
                <a:latin typeface="Arial" panose="020B0604020202020204" pitchFamily="34" charset="0"/>
                <a:ea typeface="微软雅黑" panose="020B0503020204020204" pitchFamily="34" charset="-122"/>
                <a:cs typeface="Arial" panose="020B0604020202020204" pitchFamily="34" charset="0"/>
              </a:defRPr>
            </a:lvl1pPr>
          </a:lstStyle>
          <a:p>
            <a:pPr>
              <a:spcAft>
                <a:spcPts val="0"/>
              </a:spcAft>
            </a:pPr>
            <a:r>
              <a:rPr lang="en-US" altLang="zh-CN" dirty="0">
                <a:sym typeface="+mn-ea"/>
              </a:rPr>
              <a:t>A</a:t>
            </a:r>
            <a:r>
              <a:rPr lang="zh-CN" altLang="en-US" dirty="0">
                <a:sym typeface="+mn-ea"/>
              </a:rPr>
              <a:t>组内可见大量的肿瘤细胞，坏死不明显</a:t>
            </a:r>
            <a:endParaRPr lang="zh-CN" altLang="en-US" dirty="0">
              <a:sym typeface="+mn-ea"/>
            </a:endParaRPr>
          </a:p>
          <a:p>
            <a:pPr>
              <a:spcAft>
                <a:spcPts val="0"/>
              </a:spcAft>
            </a:pPr>
            <a:r>
              <a:rPr lang="en-US" altLang="zh-CN" dirty="0"/>
              <a:t>B</a:t>
            </a:r>
            <a:r>
              <a:rPr lang="zh-CN" altLang="en-US" dirty="0"/>
              <a:t>组及</a:t>
            </a:r>
            <a:r>
              <a:rPr lang="en-US" altLang="zh-CN" dirty="0"/>
              <a:t>C</a:t>
            </a:r>
            <a:r>
              <a:rPr lang="zh-CN" altLang="en-US" dirty="0"/>
              <a:t>组内可见肿瘤细胞染色，其内可见部分坏死区</a:t>
            </a:r>
            <a:endParaRPr lang="zh-CN" altLang="en-US" dirty="0"/>
          </a:p>
          <a:p>
            <a:pPr>
              <a:spcAft>
                <a:spcPts val="0"/>
              </a:spcAft>
            </a:pPr>
            <a:r>
              <a:rPr lang="en-US" altLang="zh-CN" dirty="0">
                <a:sym typeface="+mn-ea"/>
              </a:rPr>
              <a:t>D</a:t>
            </a:r>
            <a:r>
              <a:rPr lang="zh-CN" altLang="en-US" dirty="0">
                <a:sym typeface="+mn-ea"/>
              </a:rPr>
              <a:t>组肿瘤组织内可见满视野的坏死细胞，未见明显肿瘤细胞</a:t>
            </a:r>
            <a:endParaRPr lang="zh-CN" altLang="en-US" dirty="0"/>
          </a:p>
        </p:txBody>
      </p:sp>
      <p:sp>
        <p:nvSpPr>
          <p:cNvPr id="1048968"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69" name="矩形 5"/>
          <p:cNvSpPr/>
          <p:nvPr/>
        </p:nvSpPr>
        <p:spPr>
          <a:xfrm>
            <a:off x="1053316" y="1120798"/>
            <a:ext cx="3445174"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4</a:t>
            </a:r>
            <a:r>
              <a:rPr lang="zh-CN" altLang="en-US" sz="2200" b="1" dirty="0">
                <a:latin typeface="Arial" panose="020B0604020202020204" pitchFamily="34" charset="0"/>
                <a:ea typeface="微软雅黑" panose="020B0503020204020204" pitchFamily="34" charset="-122"/>
                <a:cs typeface="Arial" panose="020B0604020202020204" pitchFamily="34" charset="0"/>
              </a:rPr>
              <a:t>   抗肿瘤治疗的疗效评估</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0" name="文本框 118"/>
          <p:cNvSpPr txBox="1"/>
          <p:nvPr/>
        </p:nvSpPr>
        <p:spPr>
          <a:xfrm>
            <a:off x="1023109" y="1901873"/>
            <a:ext cx="10186229"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各组瘤兔治疗</a:t>
            </a:r>
            <a:r>
              <a:rPr lang="en-US" altLang="zh-CN" dirty="0"/>
              <a:t>3-6-9</a:t>
            </a:r>
            <a:r>
              <a:rPr lang="zh-CN" altLang="en-US" dirty="0"/>
              <a:t>天的肝肾功结果</a:t>
            </a:r>
            <a:endParaRPr lang="zh-CN" altLang="en-US" dirty="0"/>
          </a:p>
        </p:txBody>
      </p:sp>
      <p:pic>
        <p:nvPicPr>
          <p:cNvPr id="2097338" name="图片 21" descr="FIG8-1"/>
          <p:cNvPicPr>
            <a:picLocks noChangeAspect="1"/>
          </p:cNvPicPr>
          <p:nvPr/>
        </p:nvPicPr>
        <p:blipFill rotWithShape="1">
          <a:blip r:embed="rId1" cstate="screen"/>
          <a:srcRect/>
          <a:stretch>
            <a:fillRect/>
          </a:stretch>
        </p:blipFill>
        <p:spPr>
          <a:xfrm>
            <a:off x="943560" y="2409704"/>
            <a:ext cx="4970145" cy="2038593"/>
          </a:xfrm>
          <a:prstGeom prst="rect">
            <a:avLst/>
          </a:prstGeom>
        </p:spPr>
      </p:pic>
      <p:sp>
        <p:nvSpPr>
          <p:cNvPr id="1048971" name="文本框 1"/>
          <p:cNvSpPr txBox="1"/>
          <p:nvPr/>
        </p:nvSpPr>
        <p:spPr>
          <a:xfrm>
            <a:off x="1023110" y="4642241"/>
            <a:ext cx="10186228" cy="1938020"/>
          </a:xfrm>
          <a:prstGeom prst="rect">
            <a:avLst/>
          </a:prstGeom>
        </p:spPr>
        <p:txBody>
          <a:bodyPr wrap="square">
            <a:spAutoFit/>
          </a:bodyPr>
          <a:lstStyle>
            <a:defPPr>
              <a:defRPr lang="zh-CN"/>
            </a:defPPr>
            <a:lvl1pPr marL="285750" indent="-285750" latinLnBrk="1">
              <a:lnSpc>
                <a:spcPct val="100000"/>
              </a:lnSpc>
              <a:spcAft>
                <a:spcPts val="1800"/>
              </a:spcAft>
              <a:buFont typeface="Wingdings" panose="05000000000000000000" pitchFamily="2" charset="2"/>
              <a:buChar char="l"/>
              <a:defRPr b="0">
                <a:latin typeface="Arial" panose="020B0604020202020204" pitchFamily="34" charset="0"/>
                <a:ea typeface="微软雅黑" panose="020B0503020204020204" pitchFamily="34" charset="-122"/>
                <a:cs typeface="Arial" panose="020B0604020202020204" pitchFamily="34" charset="0"/>
              </a:defRPr>
            </a:lvl1pPr>
          </a:lstStyle>
          <a:p>
            <a:pPr>
              <a:spcAft>
                <a:spcPts val="1200"/>
              </a:spcAft>
            </a:pPr>
            <a:r>
              <a:rPr lang="en-US" altLang="zh-CN" dirty="0"/>
              <a:t>D</a:t>
            </a:r>
            <a:r>
              <a:rPr lang="zh-CN" altLang="en-US" dirty="0"/>
              <a:t>组与</a:t>
            </a:r>
            <a:r>
              <a:rPr lang="en-US" altLang="zh-CN" dirty="0"/>
              <a:t>C</a:t>
            </a:r>
            <a:r>
              <a:rPr lang="zh-CN" altLang="en-US" dirty="0"/>
              <a:t>组介入术后</a:t>
            </a:r>
            <a:r>
              <a:rPr lang="en-US" altLang="zh-CN" dirty="0"/>
              <a:t>3</a:t>
            </a:r>
            <a:r>
              <a:rPr lang="zh-CN" altLang="en-US" dirty="0"/>
              <a:t>天，</a:t>
            </a:r>
            <a:r>
              <a:rPr lang="en-US" altLang="zh-CN" dirty="0"/>
              <a:t>AST,ALT</a:t>
            </a:r>
            <a:r>
              <a:rPr lang="zh-CN" altLang="en-US" dirty="0"/>
              <a:t>明显升高，二者之间无统计学差异，且分别与</a:t>
            </a:r>
            <a:r>
              <a:rPr lang="en-US" altLang="zh-CN" dirty="0"/>
              <a:t>B</a:t>
            </a:r>
            <a:r>
              <a:rPr lang="zh-CN" altLang="en-US" dirty="0"/>
              <a:t>组及</a:t>
            </a:r>
            <a:r>
              <a:rPr lang="en-US" altLang="zh-CN" dirty="0"/>
              <a:t>A</a:t>
            </a:r>
            <a:r>
              <a:rPr lang="zh-CN" altLang="en-US" dirty="0"/>
              <a:t>组相比较有统计学差异（</a:t>
            </a:r>
            <a:r>
              <a:rPr lang="en-US" altLang="zh-CN" dirty="0"/>
              <a:t>all P&lt;0.05</a:t>
            </a:r>
            <a:r>
              <a:rPr lang="zh-CN" altLang="en-US" dirty="0"/>
              <a:t>）</a:t>
            </a:r>
            <a:endParaRPr lang="en-US" altLang="zh-CN" dirty="0"/>
          </a:p>
          <a:p>
            <a:pPr>
              <a:spcAft>
                <a:spcPts val="1200"/>
              </a:spcAft>
            </a:pPr>
            <a:r>
              <a:rPr lang="zh-CN" altLang="en-US" dirty="0"/>
              <a:t>术后</a:t>
            </a:r>
            <a:r>
              <a:rPr lang="en-US" altLang="zh-CN" dirty="0"/>
              <a:t>6</a:t>
            </a:r>
            <a:r>
              <a:rPr lang="zh-CN" altLang="en-US" dirty="0"/>
              <a:t>天，</a:t>
            </a:r>
            <a:r>
              <a:rPr lang="en-US" altLang="zh-CN" dirty="0"/>
              <a:t>D</a:t>
            </a:r>
            <a:r>
              <a:rPr lang="zh-CN" altLang="en-US" dirty="0"/>
              <a:t>组与</a:t>
            </a:r>
            <a:r>
              <a:rPr lang="en-US" altLang="zh-CN" dirty="0"/>
              <a:t>C</a:t>
            </a:r>
            <a:r>
              <a:rPr lang="zh-CN" altLang="en-US" dirty="0"/>
              <a:t>组</a:t>
            </a:r>
            <a:r>
              <a:rPr lang="en-US" altLang="zh-CN" dirty="0"/>
              <a:t>AST</a:t>
            </a:r>
            <a:r>
              <a:rPr lang="zh-CN" altLang="en-US" dirty="0"/>
              <a:t>，</a:t>
            </a:r>
            <a:r>
              <a:rPr lang="en-US" altLang="zh-CN" dirty="0"/>
              <a:t>ALT</a:t>
            </a:r>
            <a:r>
              <a:rPr lang="zh-CN" altLang="en-US" dirty="0"/>
              <a:t>明显降低</a:t>
            </a:r>
            <a:endParaRPr lang="en-US" altLang="zh-CN" dirty="0"/>
          </a:p>
          <a:p>
            <a:pPr>
              <a:spcAft>
                <a:spcPts val="1200"/>
              </a:spcAft>
            </a:pPr>
            <a:r>
              <a:rPr lang="zh-CN" altLang="en-US" dirty="0"/>
              <a:t>术后</a:t>
            </a:r>
            <a:r>
              <a:rPr lang="en-US" altLang="zh-CN" dirty="0"/>
              <a:t>9</a:t>
            </a:r>
            <a:r>
              <a:rPr lang="zh-CN" altLang="en-US" dirty="0"/>
              <a:t>天，与</a:t>
            </a:r>
            <a:r>
              <a:rPr lang="en-US" altLang="zh-CN" dirty="0"/>
              <a:t>A</a:t>
            </a:r>
            <a:r>
              <a:rPr lang="zh-CN" altLang="en-US" dirty="0"/>
              <a:t>组及</a:t>
            </a:r>
            <a:r>
              <a:rPr lang="en-US" altLang="zh-CN" dirty="0"/>
              <a:t>B</a:t>
            </a:r>
            <a:r>
              <a:rPr lang="zh-CN" altLang="en-US" dirty="0"/>
              <a:t>组相比较无统计学差异（</a:t>
            </a:r>
            <a:r>
              <a:rPr lang="en-US" altLang="zh-CN" dirty="0"/>
              <a:t>P&gt;0.05</a:t>
            </a:r>
            <a:r>
              <a:rPr lang="zh-CN" altLang="en-US" dirty="0"/>
              <a:t>）</a:t>
            </a:r>
            <a:endParaRPr lang="en-US" altLang="zh-CN" dirty="0"/>
          </a:p>
          <a:p>
            <a:pPr>
              <a:spcAft>
                <a:spcPts val="1200"/>
              </a:spcAft>
            </a:pPr>
            <a:r>
              <a:rPr lang="zh-CN" altLang="en-US" dirty="0"/>
              <a:t>四组之间</a:t>
            </a:r>
            <a:r>
              <a:rPr lang="en-US" altLang="zh-CN" dirty="0"/>
              <a:t>3,6,9</a:t>
            </a:r>
            <a:r>
              <a:rPr lang="zh-CN" altLang="en-US" dirty="0"/>
              <a:t>天的</a:t>
            </a:r>
            <a:r>
              <a:rPr lang="en-US" altLang="zh-CN" dirty="0"/>
              <a:t>BUN</a:t>
            </a:r>
            <a:r>
              <a:rPr lang="zh-CN" altLang="en-US" dirty="0"/>
              <a:t>，</a:t>
            </a:r>
            <a:r>
              <a:rPr lang="en-US" altLang="zh-CN" dirty="0"/>
              <a:t>Cr</a:t>
            </a:r>
            <a:r>
              <a:rPr lang="zh-CN" altLang="en-US" dirty="0"/>
              <a:t>之间无统计学差异（</a:t>
            </a:r>
            <a:r>
              <a:rPr lang="en-US" altLang="zh-CN" dirty="0"/>
              <a:t>P&gt;0.05)</a:t>
            </a:r>
            <a:r>
              <a:rPr lang="zh-CN" altLang="en-US" dirty="0"/>
              <a:t> </a:t>
            </a:r>
            <a:endParaRPr lang="zh-CN" altLang="en-US" dirty="0"/>
          </a:p>
        </p:txBody>
      </p:sp>
      <p:sp>
        <p:nvSpPr>
          <p:cNvPr id="1048972"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73" name="矩形 2"/>
          <p:cNvSpPr/>
          <p:nvPr/>
        </p:nvSpPr>
        <p:spPr>
          <a:xfrm>
            <a:off x="1023109" y="1130846"/>
            <a:ext cx="8065028"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5</a:t>
            </a:r>
            <a:r>
              <a:rPr lang="zh-CN" altLang="en-US" sz="2200" b="1" dirty="0">
                <a:latin typeface="Arial" panose="020B0604020202020204" pitchFamily="34" charset="0"/>
                <a:ea typeface="微软雅黑" panose="020B0503020204020204" pitchFamily="34" charset="-122"/>
                <a:cs typeface="Arial" panose="020B0604020202020204" pitchFamily="34" charset="0"/>
              </a:rPr>
              <a:t>  </a:t>
            </a:r>
            <a:r>
              <a:rPr lang="en-US" altLang="zh-CN" sz="2200" b="1" dirty="0">
                <a:latin typeface="Arial" panose="020B0604020202020204" pitchFamily="34" charset="0"/>
                <a:ea typeface="微软雅黑" panose="020B0503020204020204" pitchFamily="34" charset="-122"/>
                <a:cs typeface="Arial" panose="020B0604020202020204" pitchFamily="34" charset="0"/>
              </a:rPr>
              <a:t>mPEG-PLGA@ZrO</a:t>
            </a:r>
            <a:r>
              <a:rPr lang="en-US" altLang="zh-CN" sz="22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200" b="1" dirty="0">
                <a:latin typeface="Arial" panose="020B0604020202020204" pitchFamily="34" charset="0"/>
                <a:ea typeface="微软雅黑" panose="020B0503020204020204" pitchFamily="34" charset="-122"/>
                <a:cs typeface="Arial" panose="020B0604020202020204" pitchFamily="34" charset="0"/>
              </a:rPr>
              <a:t>@(DOX+ILS)</a:t>
            </a:r>
            <a:r>
              <a:rPr lang="zh-CN" altLang="en-US" sz="2200" b="1" dirty="0">
                <a:latin typeface="Arial" panose="020B0604020202020204" pitchFamily="34" charset="0"/>
                <a:ea typeface="微软雅黑" panose="020B0503020204020204" pitchFamily="34" charset="-122"/>
                <a:cs typeface="Arial" panose="020B0604020202020204" pitchFamily="34" charset="0"/>
              </a:rPr>
              <a:t>多功能微球的生物安全性</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pic>
        <p:nvPicPr>
          <p:cNvPr id="2097339" name="图片 21" descr="FIG8-1"/>
          <p:cNvPicPr>
            <a:picLocks noChangeAspect="1"/>
          </p:cNvPicPr>
          <p:nvPr/>
        </p:nvPicPr>
        <p:blipFill rotWithShape="1">
          <a:blip r:embed="rId2" cstate="screen"/>
          <a:srcRect/>
          <a:stretch>
            <a:fillRect/>
          </a:stretch>
        </p:blipFill>
        <p:spPr>
          <a:xfrm>
            <a:off x="5993254" y="2416145"/>
            <a:ext cx="4970145" cy="2098735"/>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4" name="文本框 118"/>
          <p:cNvSpPr txBox="1"/>
          <p:nvPr/>
        </p:nvSpPr>
        <p:spPr>
          <a:xfrm>
            <a:off x="1284366" y="1857201"/>
            <a:ext cx="3984320"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pPr algn="l"/>
            <a:r>
              <a:rPr lang="zh-CN" altLang="en-US" dirty="0"/>
              <a:t>各组瘤兔治疗</a:t>
            </a:r>
            <a:r>
              <a:rPr lang="en-US" altLang="zh-CN" dirty="0"/>
              <a:t>3-6-9</a:t>
            </a:r>
            <a:r>
              <a:rPr lang="zh-CN" altLang="en-US" dirty="0"/>
              <a:t>天的血常规结果</a:t>
            </a:r>
            <a:endParaRPr lang="zh-CN" altLang="en-US" dirty="0"/>
          </a:p>
        </p:txBody>
      </p:sp>
      <p:pic>
        <p:nvPicPr>
          <p:cNvPr id="2097340" name="图片 22" descr="FIG8 拷贝"/>
          <p:cNvPicPr>
            <a:picLocks noChangeAspect="1"/>
          </p:cNvPicPr>
          <p:nvPr/>
        </p:nvPicPr>
        <p:blipFill>
          <a:blip r:embed="rId1" cstate="screen"/>
          <a:stretch>
            <a:fillRect/>
          </a:stretch>
        </p:blipFill>
        <p:spPr>
          <a:xfrm>
            <a:off x="6227320" y="1871034"/>
            <a:ext cx="4941570" cy="4926330"/>
          </a:xfrm>
          <a:prstGeom prst="rect">
            <a:avLst/>
          </a:prstGeom>
        </p:spPr>
      </p:pic>
      <p:sp>
        <p:nvSpPr>
          <p:cNvPr id="1048975" name="文本框 1"/>
          <p:cNvSpPr txBox="1"/>
          <p:nvPr/>
        </p:nvSpPr>
        <p:spPr>
          <a:xfrm>
            <a:off x="1023109" y="2394060"/>
            <a:ext cx="4941571" cy="2723823"/>
          </a:xfrm>
          <a:prstGeom prst="rect">
            <a:avLst/>
          </a:prstGeom>
        </p:spPr>
        <p:txBody>
          <a:bodyPr wrap="square">
            <a:spAutoFit/>
          </a:bodyPr>
          <a:lstStyle>
            <a:defPPr>
              <a:defRPr lang="zh-CN"/>
            </a:defPPr>
            <a:lvl1pPr marL="285750" indent="-285750" latinLnBrk="1">
              <a:lnSpc>
                <a:spcPct val="100000"/>
              </a:lnSpc>
              <a:spcAft>
                <a:spcPts val="1800"/>
              </a:spcAft>
              <a:buFont typeface="Wingdings" panose="05000000000000000000" pitchFamily="2" charset="2"/>
              <a:buChar char="l"/>
              <a:defRPr b="0">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D</a:t>
            </a:r>
            <a:r>
              <a:rPr lang="zh-CN" altLang="en-US" dirty="0"/>
              <a:t>组、</a:t>
            </a:r>
            <a:r>
              <a:rPr lang="en-US" altLang="zh-CN" dirty="0"/>
              <a:t>C</a:t>
            </a:r>
            <a:r>
              <a:rPr lang="zh-CN" altLang="en-US" dirty="0"/>
              <a:t>组及</a:t>
            </a:r>
            <a:r>
              <a:rPr lang="en-US" altLang="zh-CN" dirty="0"/>
              <a:t>B</a:t>
            </a:r>
            <a:r>
              <a:rPr lang="zh-CN" altLang="en-US" dirty="0"/>
              <a:t>组术后</a:t>
            </a:r>
            <a:r>
              <a:rPr lang="en-US" altLang="zh-CN" dirty="0"/>
              <a:t>3</a:t>
            </a:r>
            <a:r>
              <a:rPr lang="zh-CN" altLang="en-US" dirty="0"/>
              <a:t>天，</a:t>
            </a:r>
            <a:r>
              <a:rPr lang="en-US" altLang="zh-CN" dirty="0"/>
              <a:t>WBC</a:t>
            </a:r>
            <a:r>
              <a:rPr lang="zh-CN" altLang="en-US" dirty="0"/>
              <a:t>明显升高，与</a:t>
            </a:r>
            <a:r>
              <a:rPr lang="en-US" altLang="zh-CN" dirty="0"/>
              <a:t>A</a:t>
            </a:r>
            <a:r>
              <a:rPr lang="zh-CN" altLang="en-US" dirty="0"/>
              <a:t>组之间有统计学差异（</a:t>
            </a:r>
            <a:r>
              <a:rPr lang="en-US" altLang="zh-CN" dirty="0"/>
              <a:t>P&lt;0.05</a:t>
            </a:r>
            <a:r>
              <a:rPr lang="zh-CN" altLang="en-US" dirty="0"/>
              <a:t>），但三组之间无统计学差异（</a:t>
            </a:r>
            <a:r>
              <a:rPr lang="en-US" altLang="zh-CN" dirty="0"/>
              <a:t>P&gt;0.05</a:t>
            </a:r>
            <a:r>
              <a:rPr lang="zh-CN" altLang="en-US" dirty="0"/>
              <a:t>）</a:t>
            </a:r>
            <a:endParaRPr lang="en-US" altLang="zh-CN" dirty="0"/>
          </a:p>
          <a:p>
            <a:r>
              <a:rPr lang="en-US" altLang="zh-CN" dirty="0"/>
              <a:t>6</a:t>
            </a:r>
            <a:r>
              <a:rPr lang="zh-CN" altLang="en-US" dirty="0"/>
              <a:t>天后</a:t>
            </a:r>
            <a:r>
              <a:rPr lang="en-US" altLang="zh-CN" dirty="0"/>
              <a:t>WBC</a:t>
            </a:r>
            <a:r>
              <a:rPr lang="zh-CN" altLang="en-US" dirty="0"/>
              <a:t>明显降低</a:t>
            </a:r>
            <a:endParaRPr lang="en-US" altLang="zh-CN" dirty="0"/>
          </a:p>
          <a:p>
            <a:r>
              <a:rPr lang="zh-CN" altLang="en-US" dirty="0"/>
              <a:t>第</a:t>
            </a:r>
            <a:r>
              <a:rPr lang="en-US" altLang="zh-CN" dirty="0"/>
              <a:t>9</a:t>
            </a:r>
            <a:r>
              <a:rPr lang="zh-CN" altLang="en-US" dirty="0"/>
              <a:t>天各组之间</a:t>
            </a:r>
            <a:r>
              <a:rPr lang="en-US" altLang="zh-CN" dirty="0"/>
              <a:t>WBC</a:t>
            </a:r>
            <a:r>
              <a:rPr lang="zh-CN" altLang="en-US" dirty="0"/>
              <a:t>无统计学差异（</a:t>
            </a:r>
            <a:r>
              <a:rPr lang="en-US" altLang="zh-CN" dirty="0"/>
              <a:t>P&gt;0.05)</a:t>
            </a:r>
            <a:endParaRPr lang="en-US" altLang="zh-CN" dirty="0"/>
          </a:p>
          <a:p>
            <a:r>
              <a:rPr lang="en-US" altLang="zh-CN" dirty="0"/>
              <a:t>RBC,HCT,HGB,MCV,MCH,MCHC,PLT</a:t>
            </a:r>
            <a:r>
              <a:rPr lang="zh-CN" altLang="en-US" dirty="0"/>
              <a:t>各组之间</a:t>
            </a:r>
            <a:r>
              <a:rPr lang="en-US" altLang="zh-CN" dirty="0"/>
              <a:t>3-6-9</a:t>
            </a:r>
            <a:r>
              <a:rPr lang="zh-CN" altLang="en-US" dirty="0"/>
              <a:t>天无统计学差异（</a:t>
            </a:r>
            <a:r>
              <a:rPr lang="en-US" altLang="zh-CN" dirty="0"/>
              <a:t>P&gt;0.05</a:t>
            </a:r>
            <a:r>
              <a:rPr lang="zh-CN" altLang="en-US" dirty="0"/>
              <a:t>）</a:t>
            </a:r>
            <a:endParaRPr lang="zh-CN" altLang="en-US" dirty="0"/>
          </a:p>
        </p:txBody>
      </p:sp>
      <p:sp>
        <p:nvSpPr>
          <p:cNvPr id="1048976"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77" name="矩形 5"/>
          <p:cNvSpPr/>
          <p:nvPr/>
        </p:nvSpPr>
        <p:spPr>
          <a:xfrm>
            <a:off x="1023109" y="1130846"/>
            <a:ext cx="8065028"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5</a:t>
            </a:r>
            <a:r>
              <a:rPr lang="zh-CN" altLang="en-US" sz="2200" b="1" dirty="0">
                <a:latin typeface="Arial" panose="020B0604020202020204" pitchFamily="34" charset="0"/>
                <a:ea typeface="微软雅黑" panose="020B0503020204020204" pitchFamily="34" charset="-122"/>
                <a:cs typeface="Arial" panose="020B0604020202020204" pitchFamily="34" charset="0"/>
              </a:rPr>
              <a:t>  </a:t>
            </a:r>
            <a:r>
              <a:rPr lang="en-US" altLang="zh-CN" sz="2200" b="1" dirty="0">
                <a:latin typeface="Arial" panose="020B0604020202020204" pitchFamily="34" charset="0"/>
                <a:ea typeface="微软雅黑" panose="020B0503020204020204" pitchFamily="34" charset="-122"/>
                <a:cs typeface="Arial" panose="020B0604020202020204" pitchFamily="34" charset="0"/>
              </a:rPr>
              <a:t>mPEG-PLGA@ZrO</a:t>
            </a:r>
            <a:r>
              <a:rPr lang="en-US" altLang="zh-CN" sz="22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200" b="1" dirty="0">
                <a:latin typeface="Arial" panose="020B0604020202020204" pitchFamily="34" charset="0"/>
                <a:ea typeface="微软雅黑" panose="020B0503020204020204" pitchFamily="34" charset="-122"/>
                <a:cs typeface="Arial" panose="020B0604020202020204" pitchFamily="34" charset="0"/>
              </a:rPr>
              <a:t>@(DOX+ILS)</a:t>
            </a:r>
            <a:r>
              <a:rPr lang="zh-CN" altLang="en-US" sz="2200" b="1" dirty="0">
                <a:latin typeface="Arial" panose="020B0604020202020204" pitchFamily="34" charset="0"/>
                <a:ea typeface="微软雅黑" panose="020B0503020204020204" pitchFamily="34" charset="-122"/>
                <a:cs typeface="Arial" panose="020B0604020202020204" pitchFamily="34" charset="0"/>
              </a:rPr>
              <a:t>多功能微球的生物安全性</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8" name="文本框 118"/>
          <p:cNvSpPr txBox="1"/>
          <p:nvPr/>
        </p:nvSpPr>
        <p:spPr>
          <a:xfrm>
            <a:off x="1023109" y="1898333"/>
            <a:ext cx="10186229" cy="507831"/>
          </a:xfrm>
          <a:prstGeom prst="rect">
            <a:avLst/>
          </a:prstGeom>
        </p:spPr>
        <p:txBody>
          <a:bodyPr wrap="square">
            <a:spAutoFit/>
          </a:bodyPr>
          <a:lstStyle>
            <a:defPPr>
              <a:defRPr lang="zh-CN"/>
            </a:defPPr>
            <a:lvl1pPr algn="ctr" latinLnBrk="1">
              <a:lnSpc>
                <a:spcPct val="150000"/>
              </a:lnSpc>
              <a:defRPr b="1">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各组瘤</a:t>
            </a:r>
            <a:r>
              <a:rPr lang="zh-CN" altLang="en-US"/>
              <a:t>兔治疗</a:t>
            </a:r>
            <a:r>
              <a:rPr lang="en-US" altLang="zh-CN" dirty="0"/>
              <a:t>3-6-9</a:t>
            </a:r>
            <a:r>
              <a:rPr lang="zh-CN" altLang="en-US" dirty="0"/>
              <a:t>天的体重变化</a:t>
            </a:r>
            <a:endParaRPr lang="zh-CN" altLang="en-US" dirty="0"/>
          </a:p>
        </p:txBody>
      </p:sp>
      <p:pic>
        <p:nvPicPr>
          <p:cNvPr id="2097341" name="图片 23" descr="body weight"/>
          <p:cNvPicPr>
            <a:picLocks noChangeAspect="1"/>
          </p:cNvPicPr>
          <p:nvPr/>
        </p:nvPicPr>
        <p:blipFill>
          <a:blip r:embed="rId1" cstate="screen"/>
          <a:stretch>
            <a:fillRect/>
          </a:stretch>
        </p:blipFill>
        <p:spPr>
          <a:xfrm>
            <a:off x="2871407" y="2406164"/>
            <a:ext cx="6376162" cy="3320990"/>
          </a:xfrm>
          <a:prstGeom prst="rect">
            <a:avLst/>
          </a:prstGeom>
        </p:spPr>
      </p:pic>
      <p:sp>
        <p:nvSpPr>
          <p:cNvPr id="1048979" name="文本框 1"/>
          <p:cNvSpPr txBox="1"/>
          <p:nvPr/>
        </p:nvSpPr>
        <p:spPr>
          <a:xfrm>
            <a:off x="1023109" y="5950634"/>
            <a:ext cx="10442060" cy="369332"/>
          </a:xfrm>
          <a:prstGeom prst="rect">
            <a:avLst/>
          </a:prstGeom>
        </p:spPr>
        <p:txBody>
          <a:bodyPr wrap="square">
            <a:spAutoFit/>
          </a:bodyPr>
          <a:lstStyle>
            <a:defPPr>
              <a:defRPr lang="zh-CN"/>
            </a:defPPr>
            <a:lvl1pPr marL="285750" indent="-285750" latinLnBrk="1">
              <a:lnSpc>
                <a:spcPct val="100000"/>
              </a:lnSpc>
              <a:spcAft>
                <a:spcPts val="1800"/>
              </a:spcAft>
              <a:buFont typeface="Wingdings" panose="05000000000000000000" pitchFamily="2" charset="2"/>
              <a:buChar char="l"/>
              <a:defRPr b="0">
                <a:latin typeface="Arial" panose="020B0604020202020204" pitchFamily="34" charset="0"/>
                <a:ea typeface="微软雅黑" panose="020B0503020204020204" pitchFamily="34" charset="-122"/>
                <a:cs typeface="Arial" panose="020B0604020202020204" pitchFamily="34" charset="0"/>
              </a:defRPr>
            </a:lvl1pPr>
          </a:lstStyle>
          <a:p>
            <a:pPr marL="0" indent="0">
              <a:buNone/>
            </a:pPr>
            <a:r>
              <a:rPr lang="en-US" altLang="zh-CN" dirty="0"/>
              <a:t>D</a:t>
            </a:r>
            <a:r>
              <a:rPr lang="zh-CN" altLang="en-US" dirty="0"/>
              <a:t>组与</a:t>
            </a:r>
            <a:r>
              <a:rPr lang="en-US" altLang="zh-CN" dirty="0"/>
              <a:t>C</a:t>
            </a:r>
            <a:r>
              <a:rPr lang="zh-CN" altLang="en-US" dirty="0"/>
              <a:t>组动物的体重</a:t>
            </a:r>
            <a:r>
              <a:rPr lang="en-US" altLang="zh-CN" dirty="0"/>
              <a:t>3</a:t>
            </a:r>
            <a:r>
              <a:rPr lang="zh-CN" altLang="en-US" dirty="0"/>
              <a:t>天体重减轻，</a:t>
            </a:r>
            <a:r>
              <a:rPr lang="en-US" altLang="zh-CN" dirty="0"/>
              <a:t>3</a:t>
            </a:r>
            <a:r>
              <a:rPr lang="zh-CN" altLang="en-US" dirty="0"/>
              <a:t>天后体重增加，第</a:t>
            </a:r>
            <a:r>
              <a:rPr lang="en-US" altLang="zh-CN" dirty="0"/>
              <a:t>9</a:t>
            </a:r>
            <a:r>
              <a:rPr lang="zh-CN" altLang="en-US" dirty="0"/>
              <a:t>天与</a:t>
            </a:r>
            <a:r>
              <a:rPr lang="en-US" altLang="zh-CN" dirty="0"/>
              <a:t>A</a:t>
            </a:r>
            <a:r>
              <a:rPr lang="zh-CN" altLang="en-US" dirty="0"/>
              <a:t>组及</a:t>
            </a:r>
            <a:r>
              <a:rPr lang="en-US" altLang="zh-CN" dirty="0"/>
              <a:t>B</a:t>
            </a:r>
            <a:r>
              <a:rPr lang="zh-CN" altLang="en-US" dirty="0"/>
              <a:t>组之间无统计学差异（</a:t>
            </a:r>
            <a:r>
              <a:rPr lang="en-US" altLang="zh-CN" dirty="0"/>
              <a:t>P&gt;0.05)</a:t>
            </a:r>
            <a:endParaRPr lang="zh-CN" altLang="en-US" dirty="0"/>
          </a:p>
        </p:txBody>
      </p:sp>
      <p:sp>
        <p:nvSpPr>
          <p:cNvPr id="1048980"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果</a:t>
            </a:r>
            <a:endParaRPr lang="zh-CN" altLang="en-US" dirty="0">
              <a:sym typeface="+mn-lt"/>
            </a:endParaRPr>
          </a:p>
        </p:txBody>
      </p:sp>
      <p:sp>
        <p:nvSpPr>
          <p:cNvPr id="1048981" name="矩形 5"/>
          <p:cNvSpPr/>
          <p:nvPr/>
        </p:nvSpPr>
        <p:spPr>
          <a:xfrm>
            <a:off x="1023109" y="1130846"/>
            <a:ext cx="8065028" cy="600164"/>
          </a:xfrm>
          <a:prstGeom prst="rect">
            <a:avLst/>
          </a:prstGeom>
        </p:spPr>
        <p:txBody>
          <a:bodyPr wrap="square">
            <a:spAutoFit/>
          </a:bodyPr>
          <a:lstStyle/>
          <a:p>
            <a:pPr latinLnBrk="1">
              <a:lnSpc>
                <a:spcPct val="150000"/>
              </a:lnSpc>
            </a:pPr>
            <a:r>
              <a:rPr lang="en-US" altLang="zh-CN" sz="2200" b="1" dirty="0">
                <a:latin typeface="Arial" panose="020B0604020202020204" pitchFamily="34" charset="0"/>
                <a:ea typeface="微软雅黑" panose="020B0503020204020204" pitchFamily="34" charset="-122"/>
                <a:cs typeface="Arial" panose="020B0604020202020204" pitchFamily="34" charset="0"/>
              </a:rPr>
              <a:t>5</a:t>
            </a:r>
            <a:r>
              <a:rPr lang="zh-CN" altLang="en-US" sz="2200" b="1" dirty="0">
                <a:latin typeface="Arial" panose="020B0604020202020204" pitchFamily="34" charset="0"/>
                <a:ea typeface="微软雅黑" panose="020B0503020204020204" pitchFamily="34" charset="-122"/>
                <a:cs typeface="Arial" panose="020B0604020202020204" pitchFamily="34" charset="0"/>
              </a:rPr>
              <a:t>  </a:t>
            </a:r>
            <a:r>
              <a:rPr lang="en-US" altLang="zh-CN" sz="2200" b="1" dirty="0">
                <a:latin typeface="Arial" panose="020B0604020202020204" pitchFamily="34" charset="0"/>
                <a:ea typeface="微软雅黑" panose="020B0503020204020204" pitchFamily="34" charset="-122"/>
                <a:cs typeface="Arial" panose="020B0604020202020204" pitchFamily="34" charset="0"/>
              </a:rPr>
              <a:t>mPEG-PLGA@ZrO</a:t>
            </a:r>
            <a:r>
              <a:rPr lang="en-US" altLang="zh-CN" sz="22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200" b="1" dirty="0">
                <a:latin typeface="Arial" panose="020B0604020202020204" pitchFamily="34" charset="0"/>
                <a:ea typeface="微软雅黑" panose="020B0503020204020204" pitchFamily="34" charset="-122"/>
                <a:cs typeface="Arial" panose="020B0604020202020204" pitchFamily="34" charset="0"/>
              </a:rPr>
              <a:t>@(DOX+ILS)</a:t>
            </a:r>
            <a:r>
              <a:rPr lang="zh-CN" altLang="en-US" sz="2200" b="1" dirty="0">
                <a:latin typeface="Arial" panose="020B0604020202020204" pitchFamily="34" charset="0"/>
                <a:ea typeface="微软雅黑" panose="020B0503020204020204" pitchFamily="34" charset="-122"/>
                <a:cs typeface="Arial" panose="020B0604020202020204" pitchFamily="34" charset="0"/>
              </a:rPr>
              <a:t>多功能微球的生物安全性</a:t>
            </a:r>
            <a:endParaRPr lang="zh-CN" altLang="en-US" sz="2200" b="1" dirty="0">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980" name="TextBox 1"/>
          <p:cNvSpPr txBox="1"/>
          <p:nvPr/>
        </p:nvSpPr>
        <p:spPr>
          <a:xfrm>
            <a:off x="1023109" y="467602"/>
            <a:ext cx="2405524" cy="52197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讨      论</a:t>
            </a:r>
            <a:endParaRPr lang="zh-CN" altLang="en-US" dirty="0">
              <a:sym typeface="+mn-lt"/>
            </a:endParaRPr>
          </a:p>
        </p:txBody>
      </p:sp>
      <p:sp>
        <p:nvSpPr>
          <p:cNvPr id="100" name="文本框 99"/>
          <p:cNvSpPr txBox="1"/>
          <p:nvPr/>
        </p:nvSpPr>
        <p:spPr>
          <a:xfrm>
            <a:off x="1040130" y="1350010"/>
            <a:ext cx="10111740" cy="5262245"/>
          </a:xfrm>
          <a:prstGeom prst="rect">
            <a:avLst/>
          </a:prstGeom>
          <a:noFill/>
          <a:ln w="9525">
            <a:noFill/>
          </a:ln>
        </p:spPr>
        <p:txBody>
          <a:bodyPr wrap="square">
            <a:spAutoFit/>
          </a:bodyPr>
          <a:p>
            <a:pPr indent="0"/>
            <a:r>
              <a:rPr lang="en-US" altLang="zh-CN" sz="2800" b="0">
                <a:latin typeface="宋体" panose="02010600030101010101" pitchFamily="2" charset="-122"/>
                <a:ea typeface="宋体" panose="02010600030101010101" pitchFamily="2" charset="-122"/>
                <a:cs typeface="宋体" panose="02010600030101010101" pitchFamily="2" charset="-122"/>
              </a:rPr>
              <a:t>1</a:t>
            </a:r>
            <a:r>
              <a:rPr lang="zh-CN" altLang="en-US" sz="2800" b="0">
                <a:latin typeface="宋体" panose="02010600030101010101" pitchFamily="2" charset="-122"/>
                <a:ea typeface="宋体" panose="02010600030101010101" pitchFamily="2" charset="-122"/>
                <a:cs typeface="宋体" panose="02010600030101010101" pitchFamily="2" charset="-122"/>
              </a:rPr>
              <a:t>、本研究</a:t>
            </a:r>
            <a:r>
              <a:rPr lang="en-US" altLang="zh-CN" sz="2800" b="0">
                <a:solidFill>
                  <a:srgbClr val="000000"/>
                </a:solidFill>
                <a:latin typeface="Times New Roman" panose="02020603050405020304" pitchFamily="18" charset="0"/>
                <a:cs typeface="Times New Roman" panose="02020603050405020304" pitchFamily="18" charset="0"/>
              </a:rPr>
              <a:t>mPEG-PLGA@ZrO2@(DOX+ILS)</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多功能微球</a:t>
            </a:r>
            <a:r>
              <a:rPr lang="zh-CN" altLang="en-US" sz="2800" b="0">
                <a:latin typeface="宋体" panose="02010600030101010101" pitchFamily="2" charset="-122"/>
                <a:ea typeface="宋体" panose="02010600030101010101" pitchFamily="2" charset="-122"/>
                <a:cs typeface="宋体" panose="02010600030101010101" pitchFamily="2" charset="-122"/>
              </a:rPr>
              <a:t>增敏的机制可能与以下方面有关：</a:t>
            </a:r>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indent="0"/>
            <a:r>
              <a:rPr lang="zh-CN" altLang="en-US" sz="2800" b="0">
                <a:latin typeface="宋体" panose="02010600030101010101" pitchFamily="2" charset="-122"/>
                <a:ea typeface="宋体" panose="02010600030101010101" pitchFamily="2" charset="-122"/>
                <a:cs typeface="宋体" panose="02010600030101010101" pitchFamily="2" charset="-122"/>
              </a:rPr>
              <a:t>（</a:t>
            </a:r>
            <a:r>
              <a:rPr lang="en-US" altLang="zh-CN" sz="2800" b="0">
                <a:latin typeface="Times New Roman" panose="02020603050405020304" pitchFamily="18" charset="0"/>
                <a:cs typeface="Times New Roman" panose="02020603050405020304" pitchFamily="18" charset="0"/>
              </a:rPr>
              <a:t>1</a:t>
            </a:r>
            <a:r>
              <a:rPr lang="zh-CN" altLang="en-US" sz="2800" b="0">
                <a:latin typeface="宋体" panose="02010600030101010101" pitchFamily="2" charset="-122"/>
                <a:ea typeface="宋体" panose="02010600030101010101" pitchFamily="2" charset="-122"/>
                <a:cs typeface="宋体" panose="02010600030101010101" pitchFamily="2" charset="-122"/>
              </a:rPr>
              <a:t>）</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离子液体作为一种增敏剂，由于微波电磁诱导</a:t>
            </a:r>
            <a:r>
              <a:rPr lang="en-US" altLang="zh-CN" sz="2800" b="0">
                <a:solidFill>
                  <a:srgbClr val="000000"/>
                </a:solidFill>
                <a:latin typeface="Times New Roman" panose="02020603050405020304" pitchFamily="18" charset="0"/>
                <a:cs typeface="Times New Roman" panose="02020603050405020304" pitchFamily="18" charset="0"/>
              </a:rPr>
              <a:t>Na+</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cl-</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）运动、碰撞将能量转移到分子中，导致微波的能量转化为热能。</a:t>
            </a:r>
            <a:r>
              <a:rPr lang="zh-CN" altLang="en-US"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在快速交变电磁场中</a:t>
            </a:r>
            <a:r>
              <a:rPr lang="en-US" alt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分子排列和带电离子的迁移、碰撞产生的热量迅速转移到周围组织环境。</a:t>
            </a:r>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2</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mPEG-PLGA@ZrO2@(DOX+ILS)</a:t>
            </a:r>
            <a:r>
              <a:rPr lang="zh-CN" altLang="en-US" sz="2800" b="0">
                <a:solidFill>
                  <a:srgbClr val="000000"/>
                </a:solidFill>
                <a:latin typeface="Times New Roman" panose="02020603050405020304" pitchFamily="18" charset="0"/>
                <a:cs typeface="Times New Roman" panose="02020603050405020304" pitchFamily="18" charset="0"/>
              </a:rPr>
              <a:t>多功能微球</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能栓塞肿瘤血管，降低肝血流的</a:t>
            </a:r>
            <a:r>
              <a:rPr lang="zh-CN" altLang="en-US" sz="2800" b="0">
                <a:solidFill>
                  <a:srgbClr val="000000"/>
                </a:solidFill>
                <a:latin typeface="Times New Roman" panose="02020603050405020304" pitchFamily="18" charset="0"/>
                <a:cs typeface="Times New Roman" panose="02020603050405020304" pitchFamily="18" charset="0"/>
              </a:rPr>
              <a:t>“</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降温</a:t>
            </a:r>
            <a:r>
              <a:rPr lang="zh-CN" altLang="en-US" sz="2800" b="0">
                <a:solidFill>
                  <a:srgbClr val="000000"/>
                </a:solidFill>
                <a:latin typeface="Times New Roman" panose="02020603050405020304" pitchFamily="18" charset="0"/>
                <a:cs typeface="Times New Roman" panose="02020603050405020304" pitchFamily="18" charset="0"/>
              </a:rPr>
              <a:t>”</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效应，增加微波消融产生的凝固坏死面积，同时血管栓塞后造成肿瘤组织水肿，增加了微波消融的热效应。</a:t>
            </a:r>
            <a:endParaRPr lang="zh-CN" altLang="en-US" sz="2800"/>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980" name="TextBox 1"/>
          <p:cNvSpPr txBox="1"/>
          <p:nvPr/>
        </p:nvSpPr>
        <p:spPr>
          <a:xfrm>
            <a:off x="1023109" y="467602"/>
            <a:ext cx="2405524" cy="52197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讨      论</a:t>
            </a:r>
            <a:endParaRPr lang="zh-CN" altLang="en-US" dirty="0">
              <a:sym typeface="+mn-lt"/>
            </a:endParaRPr>
          </a:p>
        </p:txBody>
      </p:sp>
      <p:sp>
        <p:nvSpPr>
          <p:cNvPr id="100" name="文本框 99"/>
          <p:cNvSpPr txBox="1"/>
          <p:nvPr/>
        </p:nvSpPr>
        <p:spPr>
          <a:xfrm>
            <a:off x="1022985" y="1182370"/>
            <a:ext cx="10123805" cy="4831080"/>
          </a:xfrm>
          <a:prstGeom prst="rect">
            <a:avLst/>
          </a:prstGeom>
          <a:noFill/>
          <a:ln w="9525">
            <a:noFill/>
          </a:ln>
        </p:spPr>
        <p:txBody>
          <a:bodyPr wrap="square">
            <a:spAutoFit/>
          </a:bodyPr>
          <a:p>
            <a:pPr indent="0"/>
            <a:r>
              <a:rPr lang="en-US" altLang="zh-CN" sz="2800" b="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、本研究的材料与以往的纳米级载药材料有所不同，作为微米级的载药微球，其具有以下特征：</a:t>
            </a:r>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1</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）能够靶向栓塞肿瘤血管，使药物长期聚集在肿瘤内，</a:t>
            </a:r>
            <a:r>
              <a:rPr lang="zh-CN" altLang="en-US" sz="2800" b="0">
                <a:latin typeface="宋体" panose="02010600030101010101" pitchFamily="2" charset="-122"/>
                <a:ea typeface="宋体" panose="02010600030101010101" pitchFamily="2" charset="-122"/>
                <a:cs typeface="宋体" panose="02010600030101010101" pitchFamily="2" charset="-122"/>
              </a:rPr>
              <a:t>增加了载药微球的靶向性</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2</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）微波消融可以加速</a:t>
            </a:r>
            <a:r>
              <a:rPr lang="en-US" altLang="zh-CN" sz="2800" b="0">
                <a:solidFill>
                  <a:srgbClr val="000000"/>
                </a:solidFill>
                <a:latin typeface="Times New Roman" panose="02020603050405020304" pitchFamily="18" charset="0"/>
                <a:cs typeface="Times New Roman" panose="02020603050405020304" pitchFamily="18" charset="0"/>
              </a:rPr>
              <a:t>mPEG-PLGA@ZrO2@(DOX+ILS)</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微球阿霉素释放，作用于肿瘤细胞</a:t>
            </a:r>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a:t>
            </a:r>
            <a:r>
              <a:rPr lang="en-US" altLang="zh-CN" sz="2800" b="0">
                <a:solidFill>
                  <a:srgbClr val="000000"/>
                </a:solidFill>
                <a:latin typeface="Times New Roman" panose="02020603050405020304" pitchFamily="18" charset="0"/>
                <a:cs typeface="Times New Roman" panose="02020603050405020304" pitchFamily="18" charset="0"/>
              </a:rPr>
              <a:t>3</a:t>
            </a:r>
            <a:r>
              <a:rPr lang="zh-CN" altLang="en-US" sz="2800" b="0">
                <a:solidFill>
                  <a:srgbClr val="000000"/>
                </a:solidFill>
                <a:latin typeface="宋体" panose="02010600030101010101" pitchFamily="2" charset="-122"/>
                <a:ea typeface="宋体" panose="02010600030101010101" pitchFamily="2" charset="-122"/>
                <a:cs typeface="宋体" panose="02010600030101010101" pitchFamily="2" charset="-122"/>
              </a:rPr>
              <a:t>）载有阿霉素的二氧化锆可以进入细胞核内，造成细胞核的固缩，导致肿瘤细胞的凋亡</a:t>
            </a:r>
            <a:endParaRPr lang="zh-CN" altLang="en-US" sz="2800"/>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82"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42" name="图片 5"/>
          <p:cNvPicPr>
            <a:picLocks noChangeAspect="1"/>
          </p:cNvPicPr>
          <p:nvPr/>
        </p:nvPicPr>
        <p:blipFill>
          <a:blip r:embed="rId1"/>
          <a:stretch>
            <a:fillRect/>
          </a:stretch>
        </p:blipFill>
        <p:spPr>
          <a:xfrm>
            <a:off x="8116570" y="433189"/>
            <a:ext cx="3322608" cy="835224"/>
          </a:xfrm>
          <a:prstGeom prst="rect">
            <a:avLst/>
          </a:prstGeom>
        </p:spPr>
      </p:pic>
      <p:sp>
        <p:nvSpPr>
          <p:cNvPr id="1048983" name="TextBox 1"/>
          <p:cNvSpPr txBox="1"/>
          <p:nvPr/>
        </p:nvSpPr>
        <p:spPr>
          <a:xfrm>
            <a:off x="2533968"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sym typeface="+mn-lt"/>
              </a:rPr>
              <a:t>实 验 方 法</a:t>
            </a:r>
            <a:endParaRPr lang="zh-CN" altLang="en-US" dirty="0">
              <a:sym typeface="+mn-lt"/>
            </a:endParaRPr>
          </a:p>
        </p:txBody>
      </p:sp>
      <p:sp>
        <p:nvSpPr>
          <p:cNvPr id="1048984" name="文本框 99"/>
          <p:cNvSpPr txBox="1"/>
          <p:nvPr/>
        </p:nvSpPr>
        <p:spPr>
          <a:xfrm>
            <a:off x="6726926" y="3893337"/>
            <a:ext cx="1623836"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观 察 指 标</a:t>
            </a:r>
            <a:endParaRPr lang="zh-CN" altLang="en-US" dirty="0"/>
          </a:p>
        </p:txBody>
      </p:sp>
      <p:sp>
        <p:nvSpPr>
          <p:cNvPr id="1048985" name="文本框 99"/>
          <p:cNvSpPr txBox="1"/>
          <p:nvPr/>
        </p:nvSpPr>
        <p:spPr>
          <a:xfrm>
            <a:off x="8827135" y="3893820"/>
            <a:ext cx="1257300" cy="107632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结 果讨 论</a:t>
            </a:r>
            <a:endParaRPr lang="zh-CN" altLang="en-US" dirty="0"/>
          </a:p>
        </p:txBody>
      </p:sp>
      <p:sp>
        <p:nvSpPr>
          <p:cNvPr id="1048986" name="文本框 107"/>
          <p:cNvSpPr txBox="1"/>
          <p:nvPr/>
        </p:nvSpPr>
        <p:spPr>
          <a:xfrm>
            <a:off x="10585028" y="3888869"/>
            <a:ext cx="914180" cy="1077218"/>
          </a:xfrm>
          <a:prstGeom prst="rect">
            <a:avLst/>
          </a:prstGeom>
          <a:noFill/>
          <a:ln>
            <a:noFill/>
          </a:ln>
        </p:spPr>
        <p:txBody>
          <a:bodyPr wrap="square">
            <a:spAutoFit/>
          </a:bodyPr>
          <a:lstStyle>
            <a:defPPr>
              <a:defRPr lang="zh-CN"/>
            </a:defPPr>
            <a:lvl1pPr marR="0" lvl="0" indent="0" defTabSz="1088390" fontAlgn="auto">
              <a:lnSpc>
                <a:spcPct val="100000"/>
              </a:lnSpc>
              <a:spcBef>
                <a:spcPts val="0"/>
              </a:spcBef>
              <a:spcAft>
                <a:spcPts val="0"/>
              </a:spcAft>
              <a:buClrTx/>
              <a:buSzTx/>
              <a:buFontTx/>
              <a:buNone/>
              <a:defRPr kumimoji="0" sz="4000" b="1" i="0" u="none" strike="noStrike" cap="none" spc="0" normalizeH="0" baseline="0">
                <a:ln>
                  <a:noFill/>
                </a:ln>
                <a:solidFill>
                  <a:schemeClr val="bg1"/>
                </a:solidFill>
                <a:uLnTx/>
                <a:uFillTx/>
                <a:latin typeface="微软雅黑" panose="020B0503020204020204" pitchFamily="34" charset="-122"/>
                <a:ea typeface="微软雅黑" panose="020B0503020204020204" pitchFamily="34" charset="-122"/>
                <a:cs typeface="+mn-ea"/>
              </a:defRPr>
            </a:lvl1pPr>
          </a:lstStyle>
          <a:p>
            <a:pPr algn="ctr"/>
            <a:r>
              <a:rPr lang="zh-CN" altLang="en-US" sz="3200" dirty="0"/>
              <a:t>结 论</a:t>
            </a:r>
            <a:endParaRPr lang="zh-CN" altLang="en-US" sz="3200" dirty="0"/>
          </a:p>
        </p:txBody>
      </p:sp>
      <p:sp>
        <p:nvSpPr>
          <p:cNvPr id="1048987" name="TextBox 1"/>
          <p:cNvSpPr txBox="1"/>
          <p:nvPr/>
        </p:nvSpPr>
        <p:spPr>
          <a:xfrm>
            <a:off x="2533968"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A</a:t>
            </a:r>
            <a:endParaRPr lang="zh-CN" altLang="en-US" dirty="0">
              <a:sym typeface="+mn-lt"/>
            </a:endParaRPr>
          </a:p>
        </p:txBody>
      </p:sp>
      <p:sp>
        <p:nvSpPr>
          <p:cNvPr id="1048988" name="TextBox 1"/>
          <p:cNvSpPr txBox="1"/>
          <p:nvPr/>
        </p:nvSpPr>
        <p:spPr>
          <a:xfrm>
            <a:off x="674784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C</a:t>
            </a:r>
            <a:endParaRPr lang="zh-CN" altLang="en-US" dirty="0">
              <a:sym typeface="+mn-lt"/>
            </a:endParaRPr>
          </a:p>
        </p:txBody>
      </p:sp>
      <p:sp>
        <p:nvSpPr>
          <p:cNvPr id="1048989" name="TextBox 1"/>
          <p:cNvSpPr txBox="1"/>
          <p:nvPr/>
        </p:nvSpPr>
        <p:spPr>
          <a:xfrm>
            <a:off x="8643763"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D</a:t>
            </a:r>
            <a:endParaRPr lang="zh-CN" altLang="en-US" dirty="0">
              <a:sym typeface="+mn-lt"/>
            </a:endParaRPr>
          </a:p>
        </p:txBody>
      </p:sp>
      <p:sp>
        <p:nvSpPr>
          <p:cNvPr id="1048990" name="TextBox 1"/>
          <p:cNvSpPr txBox="1"/>
          <p:nvPr/>
        </p:nvSpPr>
        <p:spPr>
          <a:xfrm>
            <a:off x="10230200" y="3304094"/>
            <a:ext cx="1623836" cy="584775"/>
          </a:xfrm>
          <a:prstGeom prst="rect">
            <a:avLst/>
          </a:prstGeom>
          <a:noFill/>
          <a:ln>
            <a:noFill/>
          </a:ln>
        </p:spPr>
        <p:txBody>
          <a:bodyPr wrap="square">
            <a:spAutoFit/>
          </a:bodyPr>
          <a:lstStyle/>
          <a:p>
            <a:pPr marL="0" marR="0" lvl="0" indent="0" algn="ctr" defTabSz="1088390" rtl="0" eaLnBrk="1" fontAlgn="auto" latinLnBrk="0" hangingPunct="1">
              <a:lnSpc>
                <a:spcPct val="100000"/>
              </a:lnSpc>
              <a:spcBef>
                <a:spcPts val="0"/>
              </a:spcBef>
              <a:spcAft>
                <a:spcPts val="0"/>
              </a:spcAft>
              <a:buClrTx/>
              <a:buSzTx/>
              <a:buFontTx/>
              <a:buNone/>
            </a:pPr>
            <a:r>
              <a:rPr kumimoji="0" lang="en-US" altLang="zh-CN"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rPr>
              <a:t>E</a:t>
            </a:r>
            <a:endParaRPr kumimoji="0" lang="zh-CN" altLang="en-US" sz="3200" b="1" i="0" u="none" strike="noStrike" kern="1200" cap="none" spc="0" normalizeH="0" baseline="0" noProof="0" dirty="0">
              <a:ln>
                <a:noFill/>
              </a:ln>
              <a:solidFill>
                <a:schemeClr val="bg1"/>
              </a:solidFill>
              <a:uLnTx/>
              <a:uFillTx/>
              <a:latin typeface="微软雅黑" panose="020B0503020204020204" pitchFamily="34" charset="-122"/>
              <a:ea typeface="微软雅黑" panose="020B0503020204020204" pitchFamily="34" charset="-122"/>
              <a:cs typeface="+mn-ea"/>
              <a:sym typeface="+mn-lt"/>
            </a:endParaRPr>
          </a:p>
        </p:txBody>
      </p:sp>
      <p:sp>
        <p:nvSpPr>
          <p:cNvPr id="1048991" name="文本框 99"/>
          <p:cNvSpPr txBox="1"/>
          <p:nvPr/>
        </p:nvSpPr>
        <p:spPr>
          <a:xfrm>
            <a:off x="4817848" y="3893337"/>
            <a:ext cx="1249034" cy="1077218"/>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zh-CN" altLang="en-US" dirty="0"/>
              <a:t>实验方案</a:t>
            </a:r>
            <a:endParaRPr lang="zh-CN" altLang="en-US" dirty="0"/>
          </a:p>
        </p:txBody>
      </p:sp>
      <p:sp>
        <p:nvSpPr>
          <p:cNvPr id="1048992" name="TextBox 1"/>
          <p:cNvSpPr txBox="1"/>
          <p:nvPr/>
        </p:nvSpPr>
        <p:spPr>
          <a:xfrm>
            <a:off x="4612774" y="3304094"/>
            <a:ext cx="1623836" cy="584775"/>
          </a:xfrm>
          <a:prstGeom prst="rect">
            <a:avLst/>
          </a:prstGeom>
          <a:noFill/>
          <a:ln>
            <a:noFill/>
          </a:ln>
        </p:spPr>
        <p:txBody>
          <a:bodyPr wrap="square">
            <a:spAutoFit/>
          </a:bodyPr>
          <a:lstStyle>
            <a:defPPr>
              <a:defRPr lang="zh-CN"/>
            </a:defPPr>
            <a:lvl1pPr marR="0" lvl="0" indent="0" algn="ctr" defTabSz="1088390" fontAlgn="auto">
              <a:lnSpc>
                <a:spcPct val="100000"/>
              </a:lnSpc>
              <a:spcBef>
                <a:spcPts val="0"/>
              </a:spcBef>
              <a:spcAft>
                <a:spcPts val="0"/>
              </a:spcAft>
              <a:buClrTx/>
              <a:buSzTx/>
              <a:buFontTx/>
              <a:buNone/>
              <a:defRPr kumimoji="0" sz="3200" b="0" i="0" u="none" strike="noStrike" cap="none" spc="0" normalizeH="0" baseline="0">
                <a:ln>
                  <a:noFill/>
                </a:ln>
                <a:solidFill>
                  <a:schemeClr val="bg1">
                    <a:lumMod val="75000"/>
                  </a:schemeClr>
                </a:solidFill>
                <a:uLnTx/>
                <a:uFillTx/>
                <a:latin typeface="微软雅黑" panose="020B0503020204020204" pitchFamily="34" charset="-122"/>
                <a:ea typeface="微软雅黑" panose="020B0503020204020204" pitchFamily="34" charset="-122"/>
                <a:cs typeface="+mn-ea"/>
              </a:defRPr>
            </a:lvl1pPr>
          </a:lstStyle>
          <a:p>
            <a:r>
              <a:rPr lang="en-US" altLang="zh-CN" dirty="0">
                <a:sym typeface="+mn-lt"/>
              </a:rPr>
              <a:t>B</a:t>
            </a:r>
            <a:endParaRPr lang="zh-CN" altLang="en-US" dirty="0">
              <a:sym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平行四边形 21"/>
          <p:cNvSpPr/>
          <p:nvPr/>
        </p:nvSpPr>
        <p:spPr>
          <a:xfrm rot="16200000">
            <a:off x="5194935" y="-1772920"/>
            <a:ext cx="180213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p>
        </p:txBody>
      </p:sp>
      <p:pic>
        <p:nvPicPr>
          <p:cNvPr id="2097174" name="图片 5"/>
          <p:cNvPicPr>
            <a:picLocks noChangeAspect="1"/>
          </p:cNvPicPr>
          <p:nvPr/>
        </p:nvPicPr>
        <p:blipFill>
          <a:blip r:embed="rId1"/>
          <a:stretch>
            <a:fillRect/>
          </a:stretch>
        </p:blipFill>
        <p:spPr>
          <a:xfrm>
            <a:off x="8116570" y="433189"/>
            <a:ext cx="3322608" cy="835224"/>
          </a:xfrm>
          <a:prstGeom prst="rect">
            <a:avLst/>
          </a:prstGeom>
        </p:spPr>
      </p:pic>
      <p:sp>
        <p:nvSpPr>
          <p:cNvPr id="1048674" name="文本框 1"/>
          <p:cNvSpPr txBox="1"/>
          <p:nvPr/>
        </p:nvSpPr>
        <p:spPr>
          <a:xfrm>
            <a:off x="4693285" y="2468880"/>
            <a:ext cx="2458720" cy="706755"/>
          </a:xfrm>
          <a:prstGeom prst="rect">
            <a:avLst/>
          </a:prstGeom>
          <a:noFill/>
        </p:spPr>
        <p:txBody>
          <a:bodyPr wrap="square" rtlCol="0">
            <a:spAutoFit/>
          </a:bodyPr>
          <a:lstStyle/>
          <a:p>
            <a:r>
              <a:rPr lang="zh-CN" altLang="zh-CN"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研究目的</a:t>
            </a:r>
            <a:endParaRPr lang="en-US" altLang="zh-CN" sz="4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3" name="TextBox 1"/>
          <p:cNvSpPr txBox="1"/>
          <p:nvPr/>
        </p:nvSpPr>
        <p:spPr>
          <a:xfrm>
            <a:off x="1023109" y="467602"/>
            <a:ext cx="2405524" cy="523220"/>
          </a:xfrm>
          <a:prstGeom prst="rect">
            <a:avLst/>
          </a:prstGeom>
          <a:noFill/>
          <a:ln>
            <a:noFill/>
          </a:ln>
        </p:spPr>
        <p:txBody>
          <a:bodyPr wrap="square" rtlCol="0" anchor="t">
            <a:spAutoFit/>
          </a:bodyPr>
          <a:lstStyle>
            <a:defPPr>
              <a:defRPr lang="zh-CN"/>
            </a:defPPr>
            <a:lvl1pPr lvl="0" defTabSz="1088390">
              <a:defRPr sz="2800" b="1">
                <a:latin typeface="微软雅黑" panose="020B0503020204020204" pitchFamily="34" charset="-122"/>
                <a:ea typeface="微软雅黑" panose="020B0503020204020204" pitchFamily="34" charset="-122"/>
              </a:defRPr>
            </a:lvl1pPr>
          </a:lstStyle>
          <a:p>
            <a:r>
              <a:rPr lang="zh-CN" altLang="en-US" dirty="0">
                <a:sym typeface="+mn-lt"/>
              </a:rPr>
              <a:t>结    论</a:t>
            </a:r>
            <a:endParaRPr lang="zh-CN" altLang="en-US" dirty="0">
              <a:sym typeface="+mn-lt"/>
            </a:endParaRPr>
          </a:p>
        </p:txBody>
      </p:sp>
      <p:grpSp>
        <p:nvGrpSpPr>
          <p:cNvPr id="185" name="组合 53"/>
          <p:cNvGrpSpPr/>
          <p:nvPr/>
        </p:nvGrpSpPr>
        <p:grpSpPr>
          <a:xfrm>
            <a:off x="1326590" y="1321895"/>
            <a:ext cx="10151035" cy="1392028"/>
            <a:chOff x="1326590" y="1321895"/>
            <a:chExt cx="10151035" cy="1392028"/>
          </a:xfrm>
        </p:grpSpPr>
        <p:sp>
          <p:nvSpPr>
            <p:cNvPr id="1048994" name="圆角矩形 1"/>
            <p:cNvSpPr/>
            <p:nvPr/>
          </p:nvSpPr>
          <p:spPr>
            <a:xfrm>
              <a:off x="1819775" y="1321895"/>
              <a:ext cx="9383213" cy="1051406"/>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43" name="图片 45"/>
            <p:cNvPicPr>
              <a:picLocks noChangeAspect="1"/>
            </p:cNvPicPr>
            <p:nvPr/>
          </p:nvPicPr>
          <p:blipFill>
            <a:blip r:embed="rId1" cstate="screen"/>
            <a:stretch>
              <a:fillRect/>
            </a:stretch>
          </p:blipFill>
          <p:spPr>
            <a:xfrm>
              <a:off x="1326590" y="1662517"/>
              <a:ext cx="986370" cy="1051406"/>
            </a:xfrm>
            <a:prstGeom prst="rect">
              <a:avLst/>
            </a:prstGeom>
          </p:spPr>
        </p:pic>
        <p:sp>
          <p:nvSpPr>
            <p:cNvPr id="1048995" name="矩形 49"/>
            <p:cNvSpPr/>
            <p:nvPr/>
          </p:nvSpPr>
          <p:spPr>
            <a:xfrm>
              <a:off x="2634613" y="1533105"/>
              <a:ext cx="8843012" cy="706755"/>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多功能微球能够起到</a:t>
              </a:r>
              <a:br>
                <a:rPr lang="en-US" altLang="zh-CN"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br>
              <a:r>
                <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微波增敏作用，增加消融体积</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86" name="组合 54"/>
          <p:cNvGrpSpPr/>
          <p:nvPr/>
        </p:nvGrpSpPr>
        <p:grpSpPr>
          <a:xfrm>
            <a:off x="1330202" y="2713924"/>
            <a:ext cx="9872786" cy="1455048"/>
            <a:chOff x="1330202" y="2713924"/>
            <a:chExt cx="9872786" cy="1455048"/>
          </a:xfrm>
        </p:grpSpPr>
        <p:sp>
          <p:nvSpPr>
            <p:cNvPr id="1048996" name="圆角矩形 1"/>
            <p:cNvSpPr/>
            <p:nvPr/>
          </p:nvSpPr>
          <p:spPr>
            <a:xfrm>
              <a:off x="1819775" y="2713924"/>
              <a:ext cx="9383213" cy="1051406"/>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44" name="图片 46"/>
            <p:cNvPicPr>
              <a:picLocks noChangeAspect="1"/>
            </p:cNvPicPr>
            <p:nvPr/>
          </p:nvPicPr>
          <p:blipFill>
            <a:blip r:embed="rId2" cstate="screen"/>
            <a:stretch>
              <a:fillRect/>
            </a:stretch>
          </p:blipFill>
          <p:spPr>
            <a:xfrm>
              <a:off x="1330202" y="3117566"/>
              <a:ext cx="982758" cy="1051406"/>
            </a:xfrm>
            <a:prstGeom prst="rect">
              <a:avLst/>
            </a:prstGeom>
          </p:spPr>
        </p:pic>
        <p:sp>
          <p:nvSpPr>
            <p:cNvPr id="1048997" name="矩形 50"/>
            <p:cNvSpPr/>
            <p:nvPr/>
          </p:nvSpPr>
          <p:spPr>
            <a:xfrm>
              <a:off x="2634612" y="2901405"/>
              <a:ext cx="8227185" cy="706755"/>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微波可以加速</a:t>
              </a:r>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多功能微球药物阿霉素的释放</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87" name="组合 55"/>
          <p:cNvGrpSpPr/>
          <p:nvPr/>
        </p:nvGrpSpPr>
        <p:grpSpPr>
          <a:xfrm>
            <a:off x="1330202" y="4105953"/>
            <a:ext cx="9872786" cy="1455047"/>
            <a:chOff x="1330202" y="4105953"/>
            <a:chExt cx="9872786" cy="1455047"/>
          </a:xfrm>
        </p:grpSpPr>
        <p:sp>
          <p:nvSpPr>
            <p:cNvPr id="1048998" name="圆角矩形 1"/>
            <p:cNvSpPr/>
            <p:nvPr/>
          </p:nvSpPr>
          <p:spPr>
            <a:xfrm>
              <a:off x="1819775" y="4105953"/>
              <a:ext cx="9383213" cy="1051406"/>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45" name="图片 47"/>
            <p:cNvPicPr>
              <a:picLocks noChangeAspect="1"/>
            </p:cNvPicPr>
            <p:nvPr/>
          </p:nvPicPr>
          <p:blipFill>
            <a:blip r:embed="rId3" cstate="screen"/>
            <a:stretch>
              <a:fillRect/>
            </a:stretch>
          </p:blipFill>
          <p:spPr>
            <a:xfrm>
              <a:off x="1330202" y="4509594"/>
              <a:ext cx="982758" cy="1051406"/>
            </a:xfrm>
            <a:prstGeom prst="rect">
              <a:avLst/>
            </a:prstGeom>
          </p:spPr>
        </p:pic>
        <p:sp>
          <p:nvSpPr>
            <p:cNvPr id="1048999" name="矩形 51"/>
            <p:cNvSpPr/>
            <p:nvPr/>
          </p:nvSpPr>
          <p:spPr>
            <a:xfrm>
              <a:off x="2634611" y="4266714"/>
              <a:ext cx="8381731" cy="706755"/>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多功能微球在活体内是安全、无毒副作用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188" name="组合 56"/>
          <p:cNvGrpSpPr/>
          <p:nvPr/>
        </p:nvGrpSpPr>
        <p:grpSpPr>
          <a:xfrm>
            <a:off x="1343443" y="5497981"/>
            <a:ext cx="9859545" cy="1455047"/>
            <a:chOff x="1343443" y="5497981"/>
            <a:chExt cx="9859545" cy="1455047"/>
          </a:xfrm>
        </p:grpSpPr>
        <p:sp>
          <p:nvSpPr>
            <p:cNvPr id="1049000" name="圆角矩形 1"/>
            <p:cNvSpPr/>
            <p:nvPr/>
          </p:nvSpPr>
          <p:spPr>
            <a:xfrm>
              <a:off x="1819775" y="5497981"/>
              <a:ext cx="9383213" cy="1051406"/>
            </a:xfrm>
            <a:prstGeom prst="roundRect">
              <a:avLst>
                <a:gd name="adj" fmla="val 6415"/>
              </a:avLst>
            </a:prstGeom>
            <a:solidFill>
              <a:srgbClr val="34A12C"/>
            </a:solidFill>
            <a:ln w="57150" cap="flat" cmpd="sng" algn="ctr">
              <a:solidFill>
                <a:sysClr val="window" lastClr="FFFFFF"/>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pPr>
              <a:endParaRPr lang="zh-CN" altLang="en-US" kern="0" dirty="0">
                <a:solidFill>
                  <a:sysClr val="window" lastClr="FFFFFF"/>
                </a:solidFill>
                <a:latin typeface="Calibri" panose="020F0502020204030204"/>
                <a:ea typeface="宋体" panose="02010600030101010101" pitchFamily="2" charset="-122"/>
              </a:endParaRPr>
            </a:p>
          </p:txBody>
        </p:sp>
        <p:pic>
          <p:nvPicPr>
            <p:cNvPr id="2097346" name="图片 48"/>
            <p:cNvPicPr>
              <a:picLocks noChangeAspect="1"/>
            </p:cNvPicPr>
            <p:nvPr/>
          </p:nvPicPr>
          <p:blipFill>
            <a:blip r:embed="rId4" cstate="screen"/>
            <a:stretch>
              <a:fillRect/>
            </a:stretch>
          </p:blipFill>
          <p:spPr>
            <a:xfrm>
              <a:off x="1343443" y="5901622"/>
              <a:ext cx="986370" cy="1051406"/>
            </a:xfrm>
            <a:prstGeom prst="rect">
              <a:avLst/>
            </a:prstGeom>
          </p:spPr>
        </p:pic>
        <p:sp>
          <p:nvSpPr>
            <p:cNvPr id="1049001" name="矩形 52"/>
            <p:cNvSpPr/>
            <p:nvPr/>
          </p:nvSpPr>
          <p:spPr>
            <a:xfrm>
              <a:off x="2634610" y="5681245"/>
              <a:ext cx="8381731" cy="707886"/>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mPEG-PLGA@ZrO</a:t>
              </a:r>
              <a:r>
                <a:rPr lang="en-US" altLang="zh-CN" sz="2000" baseline="-25000" dirty="0">
                  <a:solidFill>
                    <a:schemeClr val="bg1"/>
                  </a:solidFill>
                  <a:latin typeface="微软雅黑" panose="020B0503020204020204" pitchFamily="34" charset="-122"/>
                  <a:ea typeface="微软雅黑" panose="020B0503020204020204" pitchFamily="34" charset="-122"/>
                </a:rPr>
                <a:t>2</a:t>
              </a:r>
              <a:r>
                <a:rPr lang="en-US" altLang="zh-CN" sz="2000" dirty="0">
                  <a:solidFill>
                    <a:schemeClr val="bg1"/>
                  </a:solidFill>
                  <a:latin typeface="微软雅黑" panose="020B0503020204020204" pitchFamily="34" charset="-122"/>
                  <a:ea typeface="微软雅黑" panose="020B0503020204020204" pitchFamily="34" charset="-122"/>
                </a:rPr>
                <a:t>@(DOX+ILS)</a:t>
              </a:r>
              <a:r>
                <a:rPr lang="zh-CN" altLang="en-US" sz="2000" dirty="0">
                  <a:solidFill>
                    <a:schemeClr val="bg1"/>
                  </a:solidFill>
                  <a:latin typeface="微软雅黑" panose="020B0503020204020204" pitchFamily="34" charset="-122"/>
                  <a:ea typeface="微软雅黑" panose="020B0503020204020204" pitchFamily="34" charset="-122"/>
                </a:rPr>
                <a:t>辅助微波消融，可以起到栓塞、化疗、微波三位一体的治疗作用，大大提高肿瘤的治疗疗效</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02" name="平行四边形 24"/>
          <p:cNvSpPr/>
          <p:nvPr/>
        </p:nvSpPr>
        <p:spPr>
          <a:xfrm rot="16200000">
            <a:off x="-1262856" y="1262856"/>
            <a:ext cx="6858000" cy="4332288"/>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47" name="图片 26"/>
          <p:cNvPicPr>
            <a:picLocks noChangeAspect="1"/>
          </p:cNvPicPr>
          <p:nvPr/>
        </p:nvPicPr>
        <p:blipFill>
          <a:blip r:embed="rId1"/>
          <a:stretch>
            <a:fillRect/>
          </a:stretch>
        </p:blipFill>
        <p:spPr>
          <a:xfrm>
            <a:off x="8116570" y="433189"/>
            <a:ext cx="3322608" cy="835224"/>
          </a:xfrm>
          <a:prstGeom prst="rect">
            <a:avLst/>
          </a:prstGeom>
        </p:spPr>
      </p:pic>
      <p:sp>
        <p:nvSpPr>
          <p:cNvPr id="1049003" name="文本框 30"/>
          <p:cNvSpPr txBox="1"/>
          <p:nvPr/>
        </p:nvSpPr>
        <p:spPr>
          <a:xfrm>
            <a:off x="5614136" y="2403265"/>
            <a:ext cx="6405880" cy="829945"/>
          </a:xfrm>
          <a:prstGeom prst="rect">
            <a:avLst/>
          </a:prstGeom>
          <a:noFill/>
          <a:ln w="9525">
            <a:noFill/>
          </a:ln>
        </p:spPr>
        <p:txBody>
          <a:bodyPr wrap="square">
            <a:spAutoFit/>
          </a:bodyPr>
          <a:lstStyle/>
          <a:p>
            <a:pPr marL="0" indent="0" algn="l"/>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mPEG-PLGA@ZrO</a:t>
            </a:r>
            <a:r>
              <a:rPr lang="en-US" altLang="zh-CN" sz="2400" baseline="-25000" dirty="0">
                <a:latin typeface="Arial" panose="020B0604020202020204" pitchFamily="34" charset="0"/>
                <a:ea typeface="微软雅黑" panose="020B0503020204020204" pitchFamily="34" charset="-122"/>
                <a:cs typeface="Arial" panose="020B0604020202020204" pitchFamily="34" charset="0"/>
                <a:sym typeface="+mn-ea"/>
              </a:rPr>
              <a:t>2</a:t>
            </a:r>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@(DOX+ILS)</a:t>
            </a:r>
            <a:r>
              <a:rPr lang="zh-CN" altLang="en-US" sz="2400" dirty="0">
                <a:latin typeface="Arial" panose="020B0604020202020204" pitchFamily="34" charset="0"/>
                <a:ea typeface="微软雅黑" panose="020B0503020204020204" pitchFamily="34" charset="-122"/>
                <a:cs typeface="Arial" panose="020B0604020202020204" pitchFamily="34" charset="0"/>
                <a:sym typeface="+mn-ea"/>
              </a:rPr>
              <a:t>多功能微球具有阿霉素缓释功能</a:t>
            </a:r>
            <a:endParaRPr lang="zh-CN" altLang="en-US" sz="2400" b="1" dirty="0">
              <a:latin typeface="微软雅黑" panose="020B0503020204020204" pitchFamily="34" charset="-122"/>
              <a:ea typeface="微软雅黑" panose="020B0503020204020204" pitchFamily="34" charset="-122"/>
            </a:endParaRPr>
          </a:p>
        </p:txBody>
      </p:sp>
      <p:sp>
        <p:nvSpPr>
          <p:cNvPr id="1049004" name="文本框 31"/>
          <p:cNvSpPr txBox="1"/>
          <p:nvPr/>
        </p:nvSpPr>
        <p:spPr>
          <a:xfrm>
            <a:off x="5614136" y="3423868"/>
            <a:ext cx="6405880" cy="1198880"/>
          </a:xfrm>
          <a:prstGeom prst="rect">
            <a:avLst/>
          </a:prstGeom>
          <a:noFill/>
          <a:ln w="9525">
            <a:noFill/>
          </a:ln>
        </p:spPr>
        <p:txBody>
          <a:bodyPr wrap="square">
            <a:spAutoFit/>
          </a:bodyPr>
          <a:lstStyle/>
          <a:p>
            <a:pPr marL="0" indent="0" algn="l"/>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mPEG-PLGA@ZrO</a:t>
            </a:r>
            <a:r>
              <a:rPr lang="en-US" altLang="zh-CN" sz="2400" baseline="-25000" dirty="0">
                <a:latin typeface="Arial" panose="020B0604020202020204" pitchFamily="34" charset="0"/>
                <a:ea typeface="微软雅黑" panose="020B0503020204020204" pitchFamily="34" charset="-122"/>
                <a:cs typeface="Arial" panose="020B0604020202020204" pitchFamily="34" charset="0"/>
                <a:sym typeface="+mn-ea"/>
              </a:rPr>
              <a:t>2</a:t>
            </a:r>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@(DOX+ILS)</a:t>
            </a:r>
            <a:r>
              <a:rPr lang="zh-CN" altLang="en-US" sz="2400" dirty="0">
                <a:latin typeface="Arial" panose="020B0604020202020204" pitchFamily="34" charset="0"/>
                <a:ea typeface="微软雅黑" panose="020B0503020204020204" pitchFamily="34" charset="-122"/>
                <a:cs typeface="Arial" panose="020B0604020202020204" pitchFamily="34" charset="0"/>
                <a:sym typeface="+mn-ea"/>
              </a:rPr>
              <a:t>多功能微球负载的离子液体具有微波增敏作用，能够增加微波消融效果。</a:t>
            </a:r>
            <a:endParaRPr lang="zh-CN" altLang="en-US" sz="2400" b="1" dirty="0">
              <a:latin typeface="微软雅黑" panose="020B0503020204020204" pitchFamily="34" charset="-122"/>
              <a:ea typeface="微软雅黑" panose="020B0503020204020204" pitchFamily="34" charset="-122"/>
            </a:endParaRPr>
          </a:p>
        </p:txBody>
      </p:sp>
      <p:sp>
        <p:nvSpPr>
          <p:cNvPr id="1049005" name="文本框 32"/>
          <p:cNvSpPr txBox="1"/>
          <p:nvPr/>
        </p:nvSpPr>
        <p:spPr>
          <a:xfrm>
            <a:off x="5614136" y="4995533"/>
            <a:ext cx="6405880" cy="829945"/>
          </a:xfrm>
          <a:prstGeom prst="rect">
            <a:avLst/>
          </a:prstGeom>
          <a:noFill/>
          <a:ln w="9525">
            <a:noFill/>
          </a:ln>
        </p:spPr>
        <p:txBody>
          <a:bodyPr wrap="square">
            <a:spAutoFit/>
          </a:bodyPr>
          <a:lstStyle/>
          <a:p>
            <a:pPr marL="0" indent="0" algn="l"/>
            <a:r>
              <a:rPr lang="zh-CN" altLang="en-US" sz="2400" dirty="0">
                <a:latin typeface="Arial" panose="020B0604020202020204" pitchFamily="34" charset="0"/>
                <a:ea typeface="微软雅黑" panose="020B0503020204020204" pitchFamily="34" charset="-122"/>
                <a:cs typeface="Arial" panose="020B0604020202020204" pitchFamily="34" charset="0"/>
                <a:sym typeface="+mn-ea"/>
              </a:rPr>
              <a:t>微波增敏产生的高温可以加速</a:t>
            </a:r>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mPEG-PLGA@ZrO</a:t>
            </a:r>
            <a:r>
              <a:rPr lang="en-US" altLang="zh-CN" sz="2400" baseline="-25000" dirty="0">
                <a:latin typeface="Arial" panose="020B0604020202020204" pitchFamily="34" charset="0"/>
                <a:ea typeface="微软雅黑" panose="020B0503020204020204" pitchFamily="34" charset="-122"/>
                <a:cs typeface="Arial" panose="020B0604020202020204" pitchFamily="34" charset="0"/>
                <a:sym typeface="+mn-ea"/>
              </a:rPr>
              <a:t>2</a:t>
            </a:r>
            <a:r>
              <a:rPr lang="en-US" altLang="zh-CN" sz="2400" dirty="0">
                <a:latin typeface="Arial" panose="020B0604020202020204" pitchFamily="34" charset="0"/>
                <a:ea typeface="微软雅黑" panose="020B0503020204020204" pitchFamily="34" charset="-122"/>
                <a:cs typeface="Arial" panose="020B0604020202020204" pitchFamily="34" charset="0"/>
                <a:sym typeface="+mn-ea"/>
              </a:rPr>
              <a:t>@(DOX+ILS)</a:t>
            </a:r>
            <a:r>
              <a:rPr lang="zh-CN" altLang="en-US" sz="2400" dirty="0">
                <a:latin typeface="Arial" panose="020B0604020202020204" pitchFamily="34" charset="0"/>
                <a:ea typeface="微软雅黑" panose="020B0503020204020204" pitchFamily="34" charset="-122"/>
                <a:cs typeface="Arial" panose="020B0604020202020204" pitchFamily="34" charset="0"/>
                <a:sym typeface="+mn-ea"/>
              </a:rPr>
              <a:t>多功能微球的降解</a:t>
            </a:r>
            <a:endParaRPr lang="zh-CN" altLang="en-US" sz="2400" b="1" dirty="0">
              <a:latin typeface="微软雅黑" panose="020B0503020204020204" pitchFamily="34" charset="-122"/>
              <a:ea typeface="微软雅黑" panose="020B0503020204020204" pitchFamily="34" charset="-122"/>
            </a:endParaRPr>
          </a:p>
        </p:txBody>
      </p:sp>
      <p:sp>
        <p:nvSpPr>
          <p:cNvPr id="1049006" name="矩形 5"/>
          <p:cNvSpPr/>
          <p:nvPr/>
        </p:nvSpPr>
        <p:spPr>
          <a:xfrm>
            <a:off x="1424100" y="165786"/>
            <a:ext cx="1223850" cy="6555641"/>
          </a:xfrm>
          <a:prstGeom prst="rect">
            <a:avLst/>
          </a:prstGeom>
          <a:noFill/>
          <a:ln>
            <a:noFill/>
          </a:ln>
        </p:spPr>
        <p:txBody>
          <a:bodyPr wrap="square" rtlCol="0" anchor="t">
            <a:spAutoFit/>
          </a:bodyPr>
          <a:lstStyle/>
          <a:p>
            <a:pPr algn="ctr"/>
            <a:r>
              <a:rPr lang="zh-CN" altLang="en-US" sz="6000" b="1" dirty="0">
                <a:solidFill>
                  <a:schemeClr val="bg1"/>
                </a:solidFill>
                <a:effectLst>
                  <a:glow rad="139700">
                    <a:srgbClr val="70AD47">
                      <a:alpha val="40000"/>
                      <a:satMod val="175000"/>
                    </a:srgbClr>
                  </a:glow>
                </a:effectLst>
              </a:rPr>
              <a:t>本研究的创新性</a:t>
            </a:r>
            <a:endParaRPr lang="zh-CN" altLang="en-US" sz="6000" b="1" dirty="0">
              <a:solidFill>
                <a:schemeClr val="bg1"/>
              </a:solidFill>
              <a:effectLst>
                <a:glow rad="139700">
                  <a:srgbClr val="70AD47">
                    <a:alpha val="40000"/>
                    <a:satMod val="175000"/>
                  </a:srgbClr>
                </a:glow>
              </a:effectLst>
            </a:endParaRPr>
          </a:p>
        </p:txBody>
      </p:sp>
      <p:sp>
        <p:nvSpPr>
          <p:cNvPr id="1049007" name="文本框 3"/>
          <p:cNvSpPr txBox="1"/>
          <p:nvPr/>
        </p:nvSpPr>
        <p:spPr>
          <a:xfrm>
            <a:off x="5614136" y="1534585"/>
            <a:ext cx="6405880" cy="460375"/>
          </a:xfrm>
          <a:prstGeom prst="rect">
            <a:avLst/>
          </a:prstGeom>
          <a:noFill/>
          <a:ln w="9525">
            <a:noFill/>
          </a:ln>
        </p:spPr>
        <p:txBody>
          <a:bodyPr wrap="square">
            <a:spAutoFit/>
          </a:bodyPr>
          <a:lstStyle/>
          <a:p>
            <a:pPr marL="0" indent="0" algn="l"/>
            <a:r>
              <a:rPr sz="2400" dirty="0">
                <a:latin typeface="Arial" panose="020B0604020202020204" pitchFamily="34" charset="0"/>
                <a:ea typeface="微软雅黑" panose="020B0503020204020204" pitchFamily="34" charset="-122"/>
                <a:cs typeface="Arial" panose="020B0604020202020204" pitchFamily="34" charset="0"/>
                <a:sym typeface="+mn-ea"/>
              </a:rPr>
              <a:t>首次将载药纳米颗粒制成微米级栓塞微球</a:t>
            </a:r>
            <a:endParaRPr sz="2400" dirty="0">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049008" name="TextBox 2"/>
          <p:cNvSpPr txBox="1">
            <a:spLocks noChangeArrowheads="1"/>
          </p:cNvSpPr>
          <p:nvPr/>
        </p:nvSpPr>
        <p:spPr bwMode="auto">
          <a:xfrm>
            <a:off x="4906230" y="1534697"/>
            <a:ext cx="449262" cy="43053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tx1"/>
                </a:solidFill>
                <a:latin typeface="微软雅黑" panose="020B0503020204020204" pitchFamily="34" charset="-122"/>
                <a:ea typeface="微软雅黑" panose="020B0503020204020204" pitchFamily="34" charset="-122"/>
              </a:rPr>
              <a:t>1</a:t>
            </a:r>
            <a:endParaRPr lang="en-US" altLang="zh-CN" sz="2800">
              <a:solidFill>
                <a:schemeClr val="tx1"/>
              </a:solidFill>
              <a:latin typeface="微软雅黑" panose="020B0503020204020204" pitchFamily="34" charset="-122"/>
              <a:ea typeface="微软雅黑" panose="020B0503020204020204" pitchFamily="34" charset="-122"/>
            </a:endParaRPr>
          </a:p>
        </p:txBody>
      </p:sp>
      <p:sp>
        <p:nvSpPr>
          <p:cNvPr id="1049009" name="TextBox 2"/>
          <p:cNvSpPr txBox="1">
            <a:spLocks noChangeArrowheads="1"/>
          </p:cNvSpPr>
          <p:nvPr/>
        </p:nvSpPr>
        <p:spPr bwMode="auto">
          <a:xfrm>
            <a:off x="4906230" y="2602132"/>
            <a:ext cx="449262" cy="43053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tx1"/>
                </a:solidFill>
                <a:latin typeface="微软雅黑" panose="020B0503020204020204" pitchFamily="34" charset="-122"/>
                <a:ea typeface="微软雅黑" panose="020B0503020204020204" pitchFamily="34" charset="-122"/>
              </a:rPr>
              <a:t>2</a:t>
            </a:r>
            <a:endParaRPr lang="en-US" altLang="zh-CN" sz="2800">
              <a:solidFill>
                <a:schemeClr val="tx1"/>
              </a:solidFill>
              <a:latin typeface="微软雅黑" panose="020B0503020204020204" pitchFamily="34" charset="-122"/>
              <a:ea typeface="微软雅黑" panose="020B0503020204020204" pitchFamily="34" charset="-122"/>
            </a:endParaRPr>
          </a:p>
        </p:txBody>
      </p:sp>
      <p:sp>
        <p:nvSpPr>
          <p:cNvPr id="1049010" name="TextBox 2"/>
          <p:cNvSpPr txBox="1">
            <a:spLocks noChangeArrowheads="1"/>
          </p:cNvSpPr>
          <p:nvPr/>
        </p:nvSpPr>
        <p:spPr bwMode="auto">
          <a:xfrm>
            <a:off x="4906230" y="3602257"/>
            <a:ext cx="449262" cy="43053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tx1"/>
                </a:solidFill>
                <a:latin typeface="微软雅黑" panose="020B0503020204020204" pitchFamily="34" charset="-122"/>
                <a:ea typeface="微软雅黑" panose="020B0503020204020204" pitchFamily="34" charset="-122"/>
              </a:rPr>
              <a:t>3</a:t>
            </a:r>
            <a:endParaRPr lang="en-US" altLang="zh-CN" sz="2800">
              <a:solidFill>
                <a:schemeClr val="tx1"/>
              </a:solidFill>
              <a:latin typeface="微软雅黑" panose="020B0503020204020204" pitchFamily="34" charset="-122"/>
              <a:ea typeface="微软雅黑" panose="020B0503020204020204" pitchFamily="34" charset="-122"/>
            </a:endParaRPr>
          </a:p>
        </p:txBody>
      </p:sp>
      <p:sp>
        <p:nvSpPr>
          <p:cNvPr id="1049011" name="TextBox 2"/>
          <p:cNvSpPr txBox="1">
            <a:spLocks noChangeArrowheads="1"/>
          </p:cNvSpPr>
          <p:nvPr/>
        </p:nvSpPr>
        <p:spPr bwMode="auto">
          <a:xfrm>
            <a:off x="4906230" y="5194837"/>
            <a:ext cx="449262" cy="43053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tx1"/>
                </a:solidFill>
                <a:latin typeface="微软雅黑" panose="020B0503020204020204" pitchFamily="34" charset="-122"/>
                <a:ea typeface="微软雅黑" panose="020B0503020204020204" pitchFamily="34" charset="-122"/>
              </a:rPr>
              <a:t>4</a:t>
            </a:r>
            <a:endParaRPr lang="en-US" altLang="zh-CN" sz="28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2" name="平行四边形 21"/>
          <p:cNvSpPr/>
          <p:nvPr/>
        </p:nvSpPr>
        <p:spPr>
          <a:xfrm rot="16200000">
            <a:off x="5095875" y="-1819275"/>
            <a:ext cx="2000250"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348" name="图片 5"/>
          <p:cNvPicPr>
            <a:picLocks noChangeAspect="1"/>
          </p:cNvPicPr>
          <p:nvPr/>
        </p:nvPicPr>
        <p:blipFill>
          <a:blip r:embed="rId1"/>
          <a:stretch>
            <a:fillRect/>
          </a:stretch>
        </p:blipFill>
        <p:spPr>
          <a:xfrm>
            <a:off x="8116570" y="433189"/>
            <a:ext cx="3322608" cy="835224"/>
          </a:xfrm>
          <a:prstGeom prst="rect">
            <a:avLst/>
          </a:prstGeom>
        </p:spPr>
      </p:pic>
      <p:sp>
        <p:nvSpPr>
          <p:cNvPr id="1049013" name="标题 106497"/>
          <p:cNvSpPr txBox="1"/>
          <p:nvPr/>
        </p:nvSpPr>
        <p:spPr>
          <a:xfrm>
            <a:off x="2932381" y="2323148"/>
            <a:ext cx="7351103" cy="863600"/>
          </a:xfrm>
          <a:noFill/>
          <a:ln>
            <a:noFill/>
          </a:ln>
        </p:spPr>
        <p:txBody>
          <a:bodyPr wrap="square" rtlCol="0" anchor="t">
            <a:spAutoFit/>
          </a:bodyPr>
          <a:lstStyle>
            <a:defPPr>
              <a:defRPr lang="zh-CN"/>
            </a:defPPr>
            <a:lvl1pPr defTabSz="1088390">
              <a:defRPr sz="4000" b="1">
                <a:latin typeface="微软雅黑" panose="020B0503020204020204" pitchFamily="34" charset="-122"/>
                <a:ea typeface="微软雅黑" panose="020B0503020204020204" pitchFamily="34" charset="-122"/>
              </a:defRPr>
            </a:lvl1pPr>
          </a:lstStyle>
          <a:p>
            <a:r>
              <a:rPr lang="zh-CN" altLang="en-US"/>
              <a:t>在学期间取得的科研成绩</a:t>
            </a:r>
            <a:endParaRPr lang="zh-CN" altLang="en-US"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14" name="标题 106497"/>
          <p:cNvSpPr>
            <a:spLocks noGrp="1"/>
          </p:cNvSpPr>
          <p:nvPr>
            <p:ph type="title"/>
          </p:nvPr>
        </p:nvSpPr>
        <p:spPr>
          <a:xfrm>
            <a:off x="976971" y="523875"/>
            <a:ext cx="5534025" cy="863600"/>
          </a:xfrm>
          <a:noFill/>
          <a:ln>
            <a:noFill/>
          </a:ln>
        </p:spPr>
        <p:txBody>
          <a:bodyPr wrap="square" rtlCol="0" anchor="t">
            <a:spAutoFit/>
          </a:bodyPr>
          <a:lstStyle/>
          <a:p>
            <a:pPr defTabSz="1088390"/>
            <a:r>
              <a:rPr lang="zh-CN" altLang="en-US" sz="2800" b="1" dirty="0">
                <a:latin typeface="微软雅黑" panose="020B0503020204020204" pitchFamily="34" charset="-122"/>
                <a:ea typeface="微软雅黑" panose="020B0503020204020204" pitchFamily="34" charset="-122"/>
                <a:cs typeface="+mn-cs"/>
              </a:rPr>
              <a:t>在学期间取得的科研成绩</a:t>
            </a:r>
            <a:endParaRPr lang="zh-CN" altLang="en-US" sz="2800" b="1" dirty="0">
              <a:latin typeface="微软雅黑" panose="020B0503020204020204" pitchFamily="34" charset="-122"/>
              <a:ea typeface="微软雅黑" panose="020B0503020204020204" pitchFamily="34" charset="-122"/>
              <a:cs typeface="+mn-cs"/>
            </a:endParaRPr>
          </a:p>
        </p:txBody>
      </p:sp>
      <p:sp>
        <p:nvSpPr>
          <p:cNvPr id="1049015" name="文本占位符 106498"/>
          <p:cNvSpPr>
            <a:spLocks noGrp="1"/>
          </p:cNvSpPr>
          <p:nvPr>
            <p:ph type="body" idx="1"/>
          </p:nvPr>
        </p:nvSpPr>
        <p:spPr>
          <a:xfrm>
            <a:off x="1997612" y="1387475"/>
            <a:ext cx="9138702" cy="5476875"/>
          </a:xfrm>
        </p:spPr>
        <p:txBody>
          <a:bodyPr/>
          <a:lstStyle/>
          <a:p>
            <a:pPr marL="0" indent="0">
              <a:lnSpc>
                <a:spcPct val="100000"/>
              </a:lnSpc>
              <a:spcBef>
                <a:spcPts val="2400"/>
              </a:spcBef>
              <a:buNone/>
            </a:pPr>
            <a:r>
              <a:rPr lang="zh-CN" altLang="en-US" sz="2000" dirty="0">
                <a:solidFill>
                  <a:srgbClr val="FF0000"/>
                </a:solidFill>
                <a:latin typeface="Arial" panose="020B0604020202020204" pitchFamily="34" charset="0"/>
                <a:ea typeface="楷体" panose="02010609060101010101" pitchFamily="49" charset="-122"/>
                <a:cs typeface="Arial" panose="020B0604020202020204" pitchFamily="34" charset="0"/>
              </a:rPr>
              <a:t>Jingsong Mao</a:t>
            </a:r>
            <a:r>
              <a:rPr lang="zh-CN" altLang="en-US" sz="2000" dirty="0">
                <a:latin typeface="Arial" panose="020B0604020202020204" pitchFamily="34" charset="0"/>
                <a:ea typeface="楷体" panose="02010609060101010101" pitchFamily="49" charset="-122"/>
                <a:cs typeface="Arial" panose="020B0604020202020204" pitchFamily="34" charset="0"/>
              </a:rPr>
              <a:t>, Duo Hong, Shunsong Tang, Fan Zhao, Ji Qi, Han Bao, Yutian Jiang, Changhui Fu, Dan Long, Xianwei Meng,* and Hongying Su*  </a:t>
            </a:r>
            <a:br>
              <a:rPr lang="en-US" altLang="zh-CN" sz="2000" dirty="0">
                <a:latin typeface="Arial" panose="020B0604020202020204" pitchFamily="34" charset="0"/>
                <a:ea typeface="楷体" panose="02010609060101010101" pitchFamily="49" charset="-122"/>
                <a:cs typeface="Arial" panose="020B0604020202020204" pitchFamily="34" charset="0"/>
              </a:rPr>
            </a:br>
            <a:r>
              <a:rPr lang="zh-CN" altLang="en-US" sz="2000" dirty="0">
                <a:latin typeface="Arial" panose="020B0604020202020204" pitchFamily="34" charset="0"/>
                <a:ea typeface="楷体" panose="02010609060101010101" pitchFamily="49" charset="-122"/>
                <a:cs typeface="Arial" panose="020B0604020202020204" pitchFamily="34" charset="0"/>
              </a:rPr>
              <a:t>Therapeutic Efficacy of Novel Microwave-sensitized mPEG-PLGA@ZrO</a:t>
            </a:r>
            <a:r>
              <a:rPr lang="zh-CN" altLang="en-US" sz="2000" baseline="-25000" dirty="0">
                <a:latin typeface="Arial" panose="020B0604020202020204" pitchFamily="34" charset="0"/>
                <a:ea typeface="楷体" panose="02010609060101010101" pitchFamily="49" charset="-122"/>
                <a:cs typeface="Arial" panose="020B0604020202020204" pitchFamily="34" charset="0"/>
              </a:rPr>
              <a:t>2</a:t>
            </a:r>
            <a:r>
              <a:rPr lang="zh-CN" altLang="en-US" sz="2000" dirty="0">
                <a:latin typeface="Arial" panose="020B0604020202020204" pitchFamily="34" charset="0"/>
                <a:ea typeface="楷体" panose="02010609060101010101" pitchFamily="49" charset="-122"/>
                <a:cs typeface="Arial" panose="020B0604020202020204" pitchFamily="34" charset="0"/>
              </a:rPr>
              <a:t>@(DOX+ILS)Drug-loaded Microspheres in Rabbit VX2 Liver Tumors</a:t>
            </a:r>
            <a:r>
              <a:rPr lang="en-US" altLang="zh-CN" sz="2000" dirty="0">
                <a:latin typeface="Arial" panose="020B0604020202020204" pitchFamily="34" charset="0"/>
                <a:ea typeface="楷体" panose="02010609060101010101" pitchFamily="49" charset="-122"/>
                <a:cs typeface="Arial" panose="020B0604020202020204" pitchFamily="34" charset="0"/>
              </a:rPr>
              <a:t>.Nanoscale. 2017 Mar 9;9(10):3429-3439(IF=7.36)</a:t>
            </a:r>
            <a:endParaRPr lang="zh-CN" altLang="en-US" sz="2000" dirty="0">
              <a:latin typeface="Arial" panose="020B0604020202020204" pitchFamily="34" charset="0"/>
              <a:ea typeface="楷体" panose="02010609060101010101" pitchFamily="49" charset="-122"/>
              <a:cs typeface="Arial" panose="020B0604020202020204" pitchFamily="34" charset="0"/>
            </a:endParaRPr>
          </a:p>
          <a:p>
            <a:pPr marL="0" indent="0">
              <a:lnSpc>
                <a:spcPct val="100000"/>
              </a:lnSpc>
              <a:spcBef>
                <a:spcPts val="2400"/>
              </a:spcBef>
              <a:buNone/>
            </a:pPr>
            <a:r>
              <a:rPr lang="zh-CN" altLang="en-US" sz="2000" dirty="0">
                <a:latin typeface="Arial" panose="020B0604020202020204" pitchFamily="34" charset="0"/>
                <a:ea typeface="楷体" panose="02010609060101010101" pitchFamily="49" charset="-122"/>
                <a:cs typeface="Arial" panose="020B0604020202020204" pitchFamily="34" charset="0"/>
              </a:rPr>
              <a:t>Long D, </a:t>
            </a:r>
            <a:r>
              <a:rPr lang="zh-CN" altLang="en-US" sz="2000" dirty="0">
                <a:solidFill>
                  <a:srgbClr val="FF0000"/>
                </a:solidFill>
                <a:latin typeface="Arial" panose="020B0604020202020204" pitchFamily="34" charset="0"/>
                <a:ea typeface="楷体" panose="02010609060101010101" pitchFamily="49" charset="-122"/>
                <a:cs typeface="Arial" panose="020B0604020202020204" pitchFamily="34" charset="0"/>
              </a:rPr>
              <a:t>Mao J</a:t>
            </a:r>
            <a:r>
              <a:rPr lang="zh-CN" altLang="en-US" sz="2000" dirty="0">
                <a:latin typeface="Arial" panose="020B0604020202020204" pitchFamily="34" charset="0"/>
                <a:ea typeface="楷体" panose="02010609060101010101" pitchFamily="49" charset="-122"/>
                <a:cs typeface="Arial" panose="020B0604020202020204" pitchFamily="34" charset="0"/>
              </a:rPr>
              <a:t>, Liu T, Fu C, Tan L, Ren X, Shi H, Su H, Ren J, Meng X</a:t>
            </a:r>
            <a:br>
              <a:rPr lang="en-US" altLang="zh-CN" sz="2000" dirty="0">
                <a:latin typeface="Arial" panose="020B0604020202020204" pitchFamily="34" charset="0"/>
                <a:ea typeface="楷体" panose="02010609060101010101" pitchFamily="49" charset="-122"/>
                <a:cs typeface="Arial" panose="020B0604020202020204" pitchFamily="34" charset="0"/>
              </a:rPr>
            </a:br>
            <a:r>
              <a:rPr lang="zh-CN" altLang="en-US" sz="2000" dirty="0">
                <a:latin typeface="Arial" panose="020B0604020202020204" pitchFamily="34" charset="0"/>
                <a:ea typeface="楷体" panose="02010609060101010101" pitchFamily="49" charset="-122"/>
                <a:cs typeface="Arial" panose="020B0604020202020204" pitchFamily="34" charset="0"/>
              </a:rPr>
              <a:t>Highly stable microwave susceptible agents via encapsulation of Ti-mineral superfine powders in urea-formaldehyde resin microcapsules for tumor hyperthermia therapy.Nanoscale,2016,8(21): 11044-11051</a:t>
            </a:r>
            <a:r>
              <a:rPr lang="en-US" altLang="zh-CN" sz="2000" dirty="0">
                <a:latin typeface="Arial" panose="020B0604020202020204" pitchFamily="34" charset="0"/>
                <a:ea typeface="楷体" panose="02010609060101010101" pitchFamily="49" charset="-122"/>
                <a:cs typeface="Arial" panose="020B0604020202020204" pitchFamily="34" charset="0"/>
              </a:rPr>
              <a:t>(IF=7.36)</a:t>
            </a:r>
            <a:endParaRPr lang="en-US" altLang="zh-CN" sz="2000" dirty="0">
              <a:latin typeface="Arial" panose="020B0604020202020204" pitchFamily="34" charset="0"/>
              <a:ea typeface="楷体" panose="02010609060101010101" pitchFamily="49" charset="-122"/>
              <a:cs typeface="Arial" panose="020B0604020202020204" pitchFamily="34" charset="0"/>
            </a:endParaRPr>
          </a:p>
          <a:p>
            <a:pPr marL="0" indent="0">
              <a:lnSpc>
                <a:spcPct val="100000"/>
              </a:lnSpc>
              <a:spcBef>
                <a:spcPts val="2400"/>
              </a:spcBef>
              <a:buNone/>
            </a:pPr>
            <a:r>
              <a:rPr lang="en-US" altLang="zh-CN" sz="2000" dirty="0">
                <a:latin typeface="Arial" panose="020B0604020202020204" pitchFamily="34" charset="0"/>
                <a:ea typeface="楷体" panose="02010609060101010101" pitchFamily="49" charset="-122"/>
                <a:cs typeface="Arial" panose="020B0604020202020204" pitchFamily="34" charset="0"/>
              </a:rPr>
              <a:t>Tang S, Fu C, Tan L, Liu T, </a:t>
            </a:r>
            <a:r>
              <a:rPr lang="en-US" altLang="zh-CN" sz="2000" dirty="0">
                <a:solidFill>
                  <a:srgbClr val="FF0000"/>
                </a:solidFill>
                <a:latin typeface="Arial" panose="020B0604020202020204" pitchFamily="34" charset="0"/>
                <a:ea typeface="楷体" panose="02010609060101010101" pitchFamily="49" charset="-122"/>
                <a:cs typeface="Arial" panose="020B0604020202020204" pitchFamily="34" charset="0"/>
              </a:rPr>
              <a:t>Mao J</a:t>
            </a:r>
            <a:r>
              <a:rPr lang="en-US" altLang="zh-CN" sz="2000" dirty="0">
                <a:latin typeface="Arial" panose="020B0604020202020204" pitchFamily="34" charset="0"/>
                <a:ea typeface="楷体" panose="02010609060101010101" pitchFamily="49" charset="-122"/>
                <a:cs typeface="Arial" panose="020B0604020202020204" pitchFamily="34" charset="0"/>
              </a:rPr>
              <a:t>, Ren X, Su H, Long D, Chai Q, Huang Z, Chen X, Wang J, Ren J, Meng X</a:t>
            </a:r>
            <a:br>
              <a:rPr lang="en-US" altLang="zh-CN" sz="2000" dirty="0">
                <a:latin typeface="Arial" panose="020B0604020202020204" pitchFamily="34" charset="0"/>
                <a:ea typeface="楷体" panose="02010609060101010101" pitchFamily="49" charset="-122"/>
                <a:cs typeface="Arial" panose="020B0604020202020204" pitchFamily="34" charset="0"/>
              </a:rPr>
            </a:br>
            <a:r>
              <a:rPr lang="en-US" altLang="zh-CN" sz="2000" dirty="0">
                <a:latin typeface="Arial" panose="020B0604020202020204" pitchFamily="34" charset="0"/>
                <a:ea typeface="楷体" panose="02010609060101010101" pitchFamily="49" charset="-122"/>
                <a:cs typeface="Arial" panose="020B0604020202020204" pitchFamily="34" charset="0"/>
              </a:rPr>
              <a:t>Imaging-guided synergetic therapy of orthotopic transplantation tumor by </a:t>
            </a:r>
            <a:r>
              <a:rPr lang="en-US" altLang="zh-CN" sz="2000" dirty="0" err="1">
                <a:latin typeface="Arial" panose="020B0604020202020204" pitchFamily="34" charset="0"/>
                <a:ea typeface="楷体" panose="02010609060101010101" pitchFamily="49" charset="-122"/>
                <a:cs typeface="Arial" panose="020B0604020202020204" pitchFamily="34" charset="0"/>
              </a:rPr>
              <a:t>superselectively</a:t>
            </a:r>
            <a:r>
              <a:rPr lang="en-US" altLang="zh-CN" sz="2000" dirty="0">
                <a:latin typeface="Arial" panose="020B0604020202020204" pitchFamily="34" charset="0"/>
                <a:ea typeface="楷体" panose="02010609060101010101" pitchFamily="49" charset="-122"/>
                <a:cs typeface="Arial" panose="020B0604020202020204" pitchFamily="34" charset="0"/>
              </a:rPr>
              <a:t> arterial administration of microwave-induced </a:t>
            </a:r>
            <a:r>
              <a:rPr lang="en-US" altLang="zh-CN" sz="2000" dirty="0" err="1">
                <a:latin typeface="Arial" panose="020B0604020202020204" pitchFamily="34" charset="0"/>
                <a:ea typeface="楷体" panose="02010609060101010101" pitchFamily="49" charset="-122"/>
                <a:cs typeface="Arial" panose="020B0604020202020204" pitchFamily="34" charset="0"/>
              </a:rPr>
              <a:t>microcapsules.Biomaterials</a:t>
            </a:r>
            <a:r>
              <a:rPr lang="en-US" altLang="zh-CN" sz="2000" dirty="0">
                <a:latin typeface="Arial" panose="020B0604020202020204" pitchFamily="34" charset="0"/>
                <a:ea typeface="楷体" panose="02010609060101010101" pitchFamily="49" charset="-122"/>
                <a:cs typeface="Arial" panose="020B0604020202020204" pitchFamily="34" charset="0"/>
              </a:rPr>
              <a:t>. 2017 Jul;133:144-153(IF=8.4</a:t>
            </a:r>
            <a:r>
              <a:rPr lang="zh-CN" altLang="en-US" sz="2000" dirty="0">
                <a:latin typeface="Arial" panose="020B0604020202020204" pitchFamily="34" charset="0"/>
                <a:ea typeface="楷体" panose="02010609060101010101" pitchFamily="49" charset="-122"/>
                <a:cs typeface="Arial" panose="020B0604020202020204" pitchFamily="34" charset="0"/>
              </a:rPr>
              <a:t>）</a:t>
            </a:r>
            <a:endParaRPr lang="zh-CN" altLang="en-US" sz="2000" dirty="0">
              <a:latin typeface="Arial" panose="020B0604020202020204" pitchFamily="34" charset="0"/>
              <a:ea typeface="楷体" panose="02010609060101010101" pitchFamily="49" charset="-122"/>
              <a:cs typeface="Arial" panose="020B0604020202020204" pitchFamily="34" charset="0"/>
            </a:endParaRPr>
          </a:p>
        </p:txBody>
      </p:sp>
      <p:sp>
        <p:nvSpPr>
          <p:cNvPr id="1049016" name="矩形 15"/>
          <p:cNvSpPr>
            <a:spLocks noChangeArrowheads="1"/>
          </p:cNvSpPr>
          <p:nvPr/>
        </p:nvSpPr>
        <p:spPr bwMode="auto">
          <a:xfrm>
            <a:off x="1953161" y="1478817"/>
            <a:ext cx="45719" cy="1362857"/>
          </a:xfrm>
          <a:prstGeom prst="rect">
            <a:avLst/>
          </a:prstGeom>
          <a:solidFill>
            <a:srgbClr val="34A12C"/>
          </a:solidFill>
          <a:ln>
            <a:noFill/>
          </a:ln>
        </p:spPr>
        <p:style>
          <a:lnRef idx="1">
            <a:schemeClr val="dk1"/>
          </a:lnRef>
          <a:fillRef idx="2">
            <a:schemeClr val="dk1"/>
          </a:fillRef>
          <a:effectRef idx="1">
            <a:schemeClr val="dk1"/>
          </a:effectRef>
          <a:fontRef idx="minor">
            <a:schemeClr val="dk1"/>
          </a:fontRef>
        </p:style>
        <p:txBody>
          <a:bodyPr lIns="96165" tIns="48084" rIns="96165" bIns="48084" anchor="ctr"/>
          <a:lstStyle/>
          <a:p>
            <a:pPr algn="ctr" defTabSz="608965" fontAlgn="auto">
              <a:spcBef>
                <a:spcPts val="0"/>
              </a:spcBef>
              <a:spcAft>
                <a:spcPts val="0"/>
              </a:spcAft>
            </a:pPr>
            <a:endParaRPr lang="zh-CN" altLang="zh-CN" sz="2800" kern="0">
              <a:solidFill>
                <a:srgbClr val="FFFFFF"/>
              </a:solidFill>
              <a:latin typeface="宋体" panose="02010600030101010101" pitchFamily="2" charset="-122"/>
              <a:sym typeface="宋体" panose="02010600030101010101" pitchFamily="2" charset="-122"/>
            </a:endParaRPr>
          </a:p>
        </p:txBody>
      </p:sp>
      <p:grpSp>
        <p:nvGrpSpPr>
          <p:cNvPr id="192" name="组合 14"/>
          <p:cNvGrpSpPr/>
          <p:nvPr/>
        </p:nvGrpSpPr>
        <p:grpSpPr bwMode="auto">
          <a:xfrm flipH="1">
            <a:off x="1087975" y="1526442"/>
            <a:ext cx="677862" cy="679450"/>
            <a:chOff x="304800" y="673100"/>
            <a:chExt cx="4000500" cy="4000500"/>
          </a:xfrm>
          <a:solidFill>
            <a:srgbClr val="34A12C"/>
          </a:solidFill>
        </p:grpSpPr>
        <p:sp>
          <p:nvSpPr>
            <p:cNvPr id="1049017" name="同心圆 16"/>
            <p:cNvSpPr/>
            <p:nvPr/>
          </p:nvSpPr>
          <p:spPr>
            <a:xfrm>
              <a:off x="304800" y="673100"/>
              <a:ext cx="4000500" cy="4000500"/>
            </a:xfrm>
            <a:prstGeom prst="donut">
              <a:avLst>
                <a:gd name="adj" fmla="val 48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schemeClr val="tx1"/>
                </a:solidFill>
                <a:ea typeface="微软雅黑" panose="020B0503020204020204" pitchFamily="34" charset="-122"/>
              </a:endParaRPr>
            </a:p>
          </p:txBody>
        </p:sp>
        <p:sp>
          <p:nvSpPr>
            <p:cNvPr id="1049018" name="椭圆 7"/>
            <p:cNvSpPr/>
            <p:nvPr/>
          </p:nvSpPr>
          <p:spPr>
            <a:xfrm>
              <a:off x="389117" y="757226"/>
              <a:ext cx="3831866" cy="383225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ea typeface="微软雅黑" panose="020B0503020204020204" pitchFamily="34" charset="-122"/>
              </a:endParaRPr>
            </a:p>
          </p:txBody>
        </p:sp>
      </p:grpSp>
      <p:sp>
        <p:nvSpPr>
          <p:cNvPr id="1049019" name="TextBox 2"/>
          <p:cNvSpPr txBox="1">
            <a:spLocks noChangeArrowheads="1"/>
          </p:cNvSpPr>
          <p:nvPr/>
        </p:nvSpPr>
        <p:spPr bwMode="auto">
          <a:xfrm>
            <a:off x="1202275" y="1678842"/>
            <a:ext cx="449262" cy="43180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01</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049020" name="矩形 15"/>
          <p:cNvSpPr>
            <a:spLocks noChangeArrowheads="1"/>
          </p:cNvSpPr>
          <p:nvPr/>
        </p:nvSpPr>
        <p:spPr bwMode="auto">
          <a:xfrm>
            <a:off x="1953161" y="3253593"/>
            <a:ext cx="45719" cy="1362857"/>
          </a:xfrm>
          <a:prstGeom prst="rect">
            <a:avLst/>
          </a:prstGeom>
          <a:solidFill>
            <a:srgbClr val="34A12C"/>
          </a:solidFill>
          <a:ln>
            <a:noFill/>
          </a:ln>
        </p:spPr>
        <p:style>
          <a:lnRef idx="1">
            <a:schemeClr val="dk1"/>
          </a:lnRef>
          <a:fillRef idx="2">
            <a:schemeClr val="dk1"/>
          </a:fillRef>
          <a:effectRef idx="1">
            <a:schemeClr val="dk1"/>
          </a:effectRef>
          <a:fontRef idx="minor">
            <a:schemeClr val="dk1"/>
          </a:fontRef>
        </p:style>
        <p:txBody>
          <a:bodyPr lIns="96165" tIns="48084" rIns="96165" bIns="48084" anchor="ctr"/>
          <a:lstStyle/>
          <a:p>
            <a:pPr algn="ctr" defTabSz="608965" fontAlgn="auto">
              <a:spcBef>
                <a:spcPts val="0"/>
              </a:spcBef>
              <a:spcAft>
                <a:spcPts val="0"/>
              </a:spcAft>
            </a:pPr>
            <a:endParaRPr lang="zh-CN" altLang="zh-CN" sz="2800" kern="0">
              <a:solidFill>
                <a:srgbClr val="FFFFFF"/>
              </a:solidFill>
              <a:latin typeface="宋体" panose="02010600030101010101" pitchFamily="2" charset="-122"/>
              <a:sym typeface="宋体" panose="02010600030101010101" pitchFamily="2" charset="-122"/>
            </a:endParaRPr>
          </a:p>
        </p:txBody>
      </p:sp>
      <p:grpSp>
        <p:nvGrpSpPr>
          <p:cNvPr id="193" name="组合 14"/>
          <p:cNvGrpSpPr/>
          <p:nvPr/>
        </p:nvGrpSpPr>
        <p:grpSpPr bwMode="auto">
          <a:xfrm flipH="1">
            <a:off x="1087975" y="3301218"/>
            <a:ext cx="677862" cy="679450"/>
            <a:chOff x="304800" y="673100"/>
            <a:chExt cx="4000500" cy="4000500"/>
          </a:xfrm>
          <a:solidFill>
            <a:srgbClr val="34A12C"/>
          </a:solidFill>
        </p:grpSpPr>
        <p:sp>
          <p:nvSpPr>
            <p:cNvPr id="1049021" name="同心圆 16"/>
            <p:cNvSpPr/>
            <p:nvPr/>
          </p:nvSpPr>
          <p:spPr>
            <a:xfrm>
              <a:off x="304800" y="673100"/>
              <a:ext cx="4000500" cy="4000500"/>
            </a:xfrm>
            <a:prstGeom prst="donut">
              <a:avLst>
                <a:gd name="adj" fmla="val 48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schemeClr val="tx1"/>
                </a:solidFill>
                <a:ea typeface="微软雅黑" panose="020B0503020204020204" pitchFamily="34" charset="-122"/>
              </a:endParaRPr>
            </a:p>
          </p:txBody>
        </p:sp>
        <p:sp>
          <p:nvSpPr>
            <p:cNvPr id="1049022" name="椭圆 12"/>
            <p:cNvSpPr/>
            <p:nvPr/>
          </p:nvSpPr>
          <p:spPr>
            <a:xfrm>
              <a:off x="389117" y="757226"/>
              <a:ext cx="3831866" cy="383225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ea typeface="微软雅黑" panose="020B0503020204020204" pitchFamily="34" charset="-122"/>
              </a:endParaRPr>
            </a:p>
          </p:txBody>
        </p:sp>
      </p:grpSp>
      <p:sp>
        <p:nvSpPr>
          <p:cNvPr id="1049023" name="TextBox 2"/>
          <p:cNvSpPr txBox="1">
            <a:spLocks noChangeArrowheads="1"/>
          </p:cNvSpPr>
          <p:nvPr/>
        </p:nvSpPr>
        <p:spPr bwMode="auto">
          <a:xfrm>
            <a:off x="1202275" y="3453618"/>
            <a:ext cx="449262" cy="43180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049024" name="矩形 15"/>
          <p:cNvSpPr>
            <a:spLocks noChangeArrowheads="1"/>
          </p:cNvSpPr>
          <p:nvPr/>
        </p:nvSpPr>
        <p:spPr bwMode="auto">
          <a:xfrm>
            <a:off x="1953161" y="4827208"/>
            <a:ext cx="45719" cy="1362857"/>
          </a:xfrm>
          <a:prstGeom prst="rect">
            <a:avLst/>
          </a:prstGeom>
          <a:solidFill>
            <a:srgbClr val="34A12C"/>
          </a:solidFill>
          <a:ln>
            <a:noFill/>
          </a:ln>
        </p:spPr>
        <p:style>
          <a:lnRef idx="1">
            <a:schemeClr val="dk1"/>
          </a:lnRef>
          <a:fillRef idx="2">
            <a:schemeClr val="dk1"/>
          </a:fillRef>
          <a:effectRef idx="1">
            <a:schemeClr val="dk1"/>
          </a:effectRef>
          <a:fontRef idx="minor">
            <a:schemeClr val="dk1"/>
          </a:fontRef>
        </p:style>
        <p:txBody>
          <a:bodyPr lIns="96165" tIns="48084" rIns="96165" bIns="48084" anchor="ctr"/>
          <a:lstStyle/>
          <a:p>
            <a:pPr algn="ctr" defTabSz="608965" fontAlgn="auto">
              <a:spcBef>
                <a:spcPts val="0"/>
              </a:spcBef>
              <a:spcAft>
                <a:spcPts val="0"/>
              </a:spcAft>
            </a:pPr>
            <a:endParaRPr lang="zh-CN" altLang="zh-CN" sz="2800" kern="0">
              <a:solidFill>
                <a:srgbClr val="FFFFFF"/>
              </a:solidFill>
              <a:latin typeface="宋体" panose="02010600030101010101" pitchFamily="2" charset="-122"/>
              <a:sym typeface="宋体" panose="02010600030101010101" pitchFamily="2" charset="-122"/>
            </a:endParaRPr>
          </a:p>
        </p:txBody>
      </p:sp>
      <p:grpSp>
        <p:nvGrpSpPr>
          <p:cNvPr id="194" name="组合 14"/>
          <p:cNvGrpSpPr/>
          <p:nvPr/>
        </p:nvGrpSpPr>
        <p:grpSpPr bwMode="auto">
          <a:xfrm flipH="1">
            <a:off x="1087975" y="4874833"/>
            <a:ext cx="677862" cy="679450"/>
            <a:chOff x="304800" y="673100"/>
            <a:chExt cx="4000500" cy="4000500"/>
          </a:xfrm>
          <a:solidFill>
            <a:srgbClr val="34A12C"/>
          </a:solidFill>
        </p:grpSpPr>
        <p:sp>
          <p:nvSpPr>
            <p:cNvPr id="1049025" name="同心圆 16"/>
            <p:cNvSpPr/>
            <p:nvPr/>
          </p:nvSpPr>
          <p:spPr>
            <a:xfrm>
              <a:off x="304800" y="673100"/>
              <a:ext cx="4000500" cy="4000500"/>
            </a:xfrm>
            <a:prstGeom prst="donut">
              <a:avLst>
                <a:gd name="adj" fmla="val 487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solidFill>
                  <a:schemeClr val="tx1"/>
                </a:solidFill>
                <a:ea typeface="微软雅黑" panose="020B0503020204020204" pitchFamily="34" charset="-122"/>
              </a:endParaRPr>
            </a:p>
          </p:txBody>
        </p:sp>
        <p:sp>
          <p:nvSpPr>
            <p:cNvPr id="1049026" name="椭圆 17"/>
            <p:cNvSpPr/>
            <p:nvPr/>
          </p:nvSpPr>
          <p:spPr>
            <a:xfrm>
              <a:off x="389117" y="757226"/>
              <a:ext cx="3831866" cy="3832255"/>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ea typeface="微软雅黑" panose="020B0503020204020204" pitchFamily="34" charset="-122"/>
              </a:endParaRPr>
            </a:p>
          </p:txBody>
        </p:sp>
      </p:grpSp>
      <p:sp>
        <p:nvSpPr>
          <p:cNvPr id="1049027" name="TextBox 2"/>
          <p:cNvSpPr txBox="1">
            <a:spLocks noChangeArrowheads="1"/>
          </p:cNvSpPr>
          <p:nvPr/>
        </p:nvSpPr>
        <p:spPr bwMode="auto">
          <a:xfrm>
            <a:off x="1202275" y="5027233"/>
            <a:ext cx="449262" cy="431800"/>
          </a:xfrm>
          <a:prstGeom prst="rect">
            <a:avLst/>
          </a:prstGeom>
          <a:noFill/>
          <a:ln>
            <a:noFill/>
          </a:ln>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28" name="平行四边形 1"/>
          <p:cNvSpPr/>
          <p:nvPr/>
        </p:nvSpPr>
        <p:spPr>
          <a:xfrm rot="16200000">
            <a:off x="4381501" y="-2971799"/>
            <a:ext cx="3428999" cy="12192000"/>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dirty="0"/>
          </a:p>
        </p:txBody>
      </p:sp>
      <p:pic>
        <p:nvPicPr>
          <p:cNvPr id="2097349" name="图片 3"/>
          <p:cNvPicPr>
            <a:picLocks noChangeAspect="1"/>
          </p:cNvPicPr>
          <p:nvPr/>
        </p:nvPicPr>
        <p:blipFill>
          <a:blip r:embed="rId1"/>
          <a:stretch>
            <a:fillRect/>
          </a:stretch>
        </p:blipFill>
        <p:spPr>
          <a:xfrm>
            <a:off x="8869680" y="574548"/>
            <a:ext cx="3322320" cy="835152"/>
          </a:xfrm>
          <a:prstGeom prst="rect">
            <a:avLst/>
          </a:prstGeom>
        </p:spPr>
      </p:pic>
      <p:pic>
        <p:nvPicPr>
          <p:cNvPr id="2097350" name="Picture 4" descr="E:\图片\谢谢图片.jpg"/>
          <p:cNvPicPr>
            <a:picLocks noChangeAspect="1"/>
          </p:cNvPicPr>
          <p:nvPr/>
        </p:nvPicPr>
        <p:blipFill>
          <a:blip r:embed="rId2" cstate="screen"/>
          <a:srcRect/>
          <a:stretch>
            <a:fillRect/>
          </a:stretch>
        </p:blipFill>
        <p:spPr>
          <a:xfrm>
            <a:off x="6575155" y="6286587"/>
            <a:ext cx="563833" cy="210437"/>
          </a:xfrm>
          <a:prstGeom prst="rect">
            <a:avLst/>
          </a:prstGeom>
          <a:noFill/>
          <a:ln w="9525">
            <a:noFill/>
          </a:ln>
        </p:spPr>
      </p:pic>
      <p:pic>
        <p:nvPicPr>
          <p:cNvPr id="2097351" name="图片 13"/>
          <p:cNvPicPr>
            <a:picLocks noChangeAspect="1"/>
          </p:cNvPicPr>
          <p:nvPr/>
        </p:nvPicPr>
        <p:blipFill>
          <a:blip r:embed="rId3" cstate="screen"/>
          <a:stretch>
            <a:fillRect/>
          </a:stretch>
        </p:blipFill>
        <p:spPr>
          <a:xfrm>
            <a:off x="4343400" y="3447257"/>
            <a:ext cx="3392488" cy="3392488"/>
          </a:xfrm>
          <a:prstGeom prst="rect">
            <a:avLst/>
          </a:prstGeom>
        </p:spPr>
      </p:pic>
      <p:pic>
        <p:nvPicPr>
          <p:cNvPr id="2097352" name="图片 14"/>
          <p:cNvPicPr>
            <a:picLocks noChangeAspect="1"/>
          </p:cNvPicPr>
          <p:nvPr/>
        </p:nvPicPr>
        <p:blipFill>
          <a:blip r:embed="rId4"/>
          <a:stretch>
            <a:fillRect/>
          </a:stretch>
        </p:blipFill>
        <p:spPr>
          <a:xfrm>
            <a:off x="923925" y="2157908"/>
            <a:ext cx="10290940" cy="1780186"/>
          </a:xfrm>
          <a:prstGeom prst="rect">
            <a:avLst/>
          </a:prstGeom>
        </p:spPr>
      </p:pic>
      <p:pic>
        <p:nvPicPr>
          <p:cNvPr id="2097353" name="图片 4"/>
          <p:cNvPicPr>
            <a:picLocks noChangeAspect="1"/>
          </p:cNvPicPr>
          <p:nvPr/>
        </p:nvPicPr>
        <p:blipFill rotWithShape="1">
          <a:blip r:embed="rId5" cstate="screen"/>
          <a:srcRect/>
          <a:stretch>
            <a:fillRect/>
          </a:stretch>
        </p:blipFill>
        <p:spPr>
          <a:xfrm>
            <a:off x="4343400" y="3465510"/>
            <a:ext cx="3392489" cy="1373191"/>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5" name="图片 2"/>
          <p:cNvPicPr>
            <a:picLocks noChangeAspect="1"/>
          </p:cNvPicPr>
          <p:nvPr/>
        </p:nvPicPr>
        <p:blipFill>
          <a:blip r:embed="rId1" cstate="screen"/>
          <a:stretch>
            <a:fillRect/>
          </a:stretch>
        </p:blipFill>
        <p:spPr>
          <a:xfrm>
            <a:off x="4769484" y="3950790"/>
            <a:ext cx="5192983" cy="2681767"/>
          </a:xfrm>
          <a:prstGeom prst="rect">
            <a:avLst/>
          </a:prstGeom>
        </p:spPr>
      </p:pic>
      <p:pic>
        <p:nvPicPr>
          <p:cNvPr id="2097176" name="图片 3"/>
          <p:cNvPicPr>
            <a:picLocks noChangeAspect="1"/>
          </p:cNvPicPr>
          <p:nvPr/>
        </p:nvPicPr>
        <p:blipFill>
          <a:blip r:embed="rId2"/>
          <a:stretch>
            <a:fillRect/>
          </a:stretch>
        </p:blipFill>
        <p:spPr>
          <a:xfrm>
            <a:off x="6321033" y="1550646"/>
            <a:ext cx="1978051" cy="1917084"/>
          </a:xfrm>
          <a:prstGeom prst="rect">
            <a:avLst/>
          </a:prstGeom>
        </p:spPr>
      </p:pic>
      <p:pic>
        <p:nvPicPr>
          <p:cNvPr id="2097177" name="图片 4"/>
          <p:cNvPicPr>
            <a:picLocks noChangeAspect="1"/>
          </p:cNvPicPr>
          <p:nvPr/>
        </p:nvPicPr>
        <p:blipFill>
          <a:blip r:embed="rId3"/>
          <a:stretch>
            <a:fillRect/>
          </a:stretch>
        </p:blipFill>
        <p:spPr>
          <a:xfrm>
            <a:off x="9537308" y="1640291"/>
            <a:ext cx="1748146" cy="1917084"/>
          </a:xfrm>
          <a:prstGeom prst="rect">
            <a:avLst/>
          </a:prstGeom>
        </p:spPr>
      </p:pic>
      <p:cxnSp>
        <p:nvCxnSpPr>
          <p:cNvPr id="3145771" name="直接箭头连接符 5"/>
          <p:cNvCxnSpPr/>
          <p:nvPr/>
        </p:nvCxnSpPr>
        <p:spPr>
          <a:xfrm flipH="1" flipV="1">
            <a:off x="7895270" y="3351514"/>
            <a:ext cx="369266" cy="58535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9" name="组合 6"/>
          <p:cNvGrpSpPr/>
          <p:nvPr/>
        </p:nvGrpSpPr>
        <p:grpSpPr>
          <a:xfrm>
            <a:off x="8264536" y="1355906"/>
            <a:ext cx="1547280" cy="1856181"/>
            <a:chOff x="8702105" y="821334"/>
            <a:chExt cx="1547280" cy="1856181"/>
          </a:xfrm>
        </p:grpSpPr>
        <p:pic>
          <p:nvPicPr>
            <p:cNvPr id="2097178" name="图片 7"/>
            <p:cNvPicPr>
              <a:picLocks noChangeAspect="1"/>
            </p:cNvPicPr>
            <p:nvPr/>
          </p:nvPicPr>
          <p:blipFill>
            <a:blip r:embed="rId4" cstate="screen"/>
            <a:stretch>
              <a:fillRect/>
            </a:stretch>
          </p:blipFill>
          <p:spPr>
            <a:xfrm rot="19545140">
              <a:off x="9261759" y="821334"/>
              <a:ext cx="906882" cy="651822"/>
            </a:xfrm>
            <a:prstGeom prst="rect">
              <a:avLst/>
            </a:prstGeom>
          </p:spPr>
        </p:pic>
        <p:sp>
          <p:nvSpPr>
            <p:cNvPr id="1048675" name="文本框 8"/>
            <p:cNvSpPr txBox="1"/>
            <p:nvPr/>
          </p:nvSpPr>
          <p:spPr>
            <a:xfrm>
              <a:off x="8702105" y="2308183"/>
              <a:ext cx="1547280" cy="369332"/>
            </a:xfrm>
            <a:prstGeom prst="rect">
              <a:avLst/>
            </a:prstGeom>
            <a:noFill/>
          </p:spPr>
          <p:txBody>
            <a:bodyPr wrap="square" rtlCol="0">
              <a:spAutoFit/>
            </a:bodyPr>
            <a:lstStyle/>
            <a:p>
              <a:r>
                <a:rPr lang="en-US" altLang="zh-CN" b="1" dirty="0"/>
                <a:t>microwave</a:t>
              </a:r>
              <a:endParaRPr lang="zh-CN" altLang="en-US" b="1" dirty="0"/>
            </a:p>
          </p:txBody>
        </p:sp>
        <p:cxnSp>
          <p:nvCxnSpPr>
            <p:cNvPr id="3145772" name="直接箭头连接符 9"/>
            <p:cNvCxnSpPr/>
            <p:nvPr/>
          </p:nvCxnSpPr>
          <p:spPr>
            <a:xfrm>
              <a:off x="8805900" y="2092766"/>
              <a:ext cx="109973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48676" name="椭圆 10"/>
          <p:cNvSpPr/>
          <p:nvPr/>
        </p:nvSpPr>
        <p:spPr>
          <a:xfrm>
            <a:off x="6928431" y="2582888"/>
            <a:ext cx="165100" cy="165100"/>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73" name="直接连接符 11"/>
          <p:cNvCxnSpPr>
            <a:stCxn id="1048676" idx="1"/>
          </p:cNvCxnSpPr>
          <p:nvPr/>
        </p:nvCxnSpPr>
        <p:spPr>
          <a:xfrm flipH="1" flipV="1">
            <a:off x="5578897" y="1550646"/>
            <a:ext cx="1373712" cy="1056420"/>
          </a:xfrm>
          <a:prstGeom prst="line">
            <a:avLst/>
          </a:prstGeom>
        </p:spPr>
        <p:style>
          <a:lnRef idx="1">
            <a:schemeClr val="accent1"/>
          </a:lnRef>
          <a:fillRef idx="0">
            <a:schemeClr val="accent1"/>
          </a:fillRef>
          <a:effectRef idx="0">
            <a:schemeClr val="accent1"/>
          </a:effectRef>
          <a:fontRef idx="minor">
            <a:schemeClr val="tx1"/>
          </a:fontRef>
        </p:style>
      </p:cxnSp>
      <p:pic>
        <p:nvPicPr>
          <p:cNvPr id="2097179" name="图片 12"/>
          <p:cNvPicPr>
            <a:picLocks noChangeAspect="1"/>
          </p:cNvPicPr>
          <p:nvPr/>
        </p:nvPicPr>
        <p:blipFill>
          <a:blip r:embed="rId5" cstate="screen"/>
          <a:stretch>
            <a:fillRect/>
          </a:stretch>
        </p:blipFill>
        <p:spPr>
          <a:xfrm>
            <a:off x="1019175" y="1562426"/>
            <a:ext cx="4554998" cy="2516040"/>
          </a:xfrm>
          <a:prstGeom prst="rect">
            <a:avLst/>
          </a:prstGeom>
          <a:ln>
            <a:solidFill>
              <a:schemeClr val="accent1"/>
            </a:solidFill>
          </a:ln>
        </p:spPr>
      </p:pic>
      <p:sp>
        <p:nvSpPr>
          <p:cNvPr id="1048677" name="标题 1"/>
          <p:cNvSpPr>
            <a:spLocks noGrp="1"/>
          </p:cNvSpPr>
          <p:nvPr/>
        </p:nvSpPr>
        <p:spPr>
          <a:xfrm>
            <a:off x="939719" y="455756"/>
            <a:ext cx="3716351" cy="521970"/>
          </a:xfrm>
          <a:prstGeom prst="rect">
            <a:avLst/>
          </a:prstGeom>
          <a:noFill/>
          <a:ln>
            <a:noFill/>
          </a:ln>
        </p:spPr>
        <p:txBody>
          <a:bodyPr wrap="square" rtlCol="0" anchor="t">
            <a:spAutoFit/>
          </a:bodyPr>
          <a:lstStyle>
            <a:lvl1pPr algn="r" rtl="0" eaLnBrk="0" fontAlgn="base" hangingPunct="0">
              <a:spcBef>
                <a:spcPct val="0"/>
              </a:spcBef>
              <a:spcAft>
                <a:spcPct val="0"/>
              </a:spcAft>
              <a:defRPr sz="4000" kern="1200">
                <a:solidFill>
                  <a:schemeClr val="tx2"/>
                </a:solidFill>
                <a:latin typeface="+mj-lt"/>
                <a:ea typeface="+mj-ea"/>
                <a:cs typeface="+mj-cs"/>
              </a:defRPr>
            </a:lvl1pPr>
            <a:lvl2pPr algn="r" rtl="0" eaLnBrk="0" fontAlgn="base" hangingPunct="0">
              <a:spcBef>
                <a:spcPct val="0"/>
              </a:spcBef>
              <a:spcAft>
                <a:spcPct val="0"/>
              </a:spcAft>
              <a:defRPr sz="4000">
                <a:solidFill>
                  <a:schemeClr val="tx2"/>
                </a:solidFill>
                <a:latin typeface="Arial" panose="020B0604020202020204" pitchFamily="34" charset="0"/>
              </a:defRPr>
            </a:lvl2pPr>
            <a:lvl3pPr algn="r" rtl="0" eaLnBrk="0" fontAlgn="base" hangingPunct="0">
              <a:spcBef>
                <a:spcPct val="0"/>
              </a:spcBef>
              <a:spcAft>
                <a:spcPct val="0"/>
              </a:spcAft>
              <a:defRPr sz="4000">
                <a:solidFill>
                  <a:schemeClr val="tx2"/>
                </a:solidFill>
                <a:latin typeface="Arial" panose="020B0604020202020204" pitchFamily="34" charset="0"/>
              </a:defRPr>
            </a:lvl3pPr>
            <a:lvl4pPr algn="r" rtl="0" eaLnBrk="0" fontAlgn="base" hangingPunct="0">
              <a:spcBef>
                <a:spcPct val="0"/>
              </a:spcBef>
              <a:spcAft>
                <a:spcPct val="0"/>
              </a:spcAft>
              <a:defRPr sz="4000">
                <a:solidFill>
                  <a:schemeClr val="tx2"/>
                </a:solidFill>
                <a:latin typeface="Arial" panose="020B0604020202020204" pitchFamily="34" charset="0"/>
              </a:defRPr>
            </a:lvl4pPr>
            <a:lvl5pPr algn="r" rtl="0" eaLnBrk="0" fontAlgn="base" hangingPunct="0">
              <a:spcBef>
                <a:spcPct val="0"/>
              </a:spcBef>
              <a:spcAft>
                <a:spcPct val="0"/>
              </a:spcAft>
              <a:defRPr sz="4000">
                <a:solidFill>
                  <a:schemeClr val="tx2"/>
                </a:solidFill>
                <a:latin typeface="Arial" panose="020B0604020202020204" pitchFamily="34" charset="0"/>
              </a:defRPr>
            </a:lvl5pPr>
            <a:lvl6pPr marL="457200" algn="r" rtl="0" fontAlgn="base">
              <a:spcBef>
                <a:spcPct val="0"/>
              </a:spcBef>
              <a:spcAft>
                <a:spcPct val="0"/>
              </a:spcAft>
              <a:defRPr sz="4000">
                <a:solidFill>
                  <a:schemeClr val="tx2"/>
                </a:solidFill>
                <a:latin typeface="Arial" panose="020B0604020202020204" pitchFamily="34" charset="0"/>
              </a:defRPr>
            </a:lvl6pPr>
            <a:lvl7pPr marL="914400" algn="r" rtl="0" fontAlgn="base">
              <a:spcBef>
                <a:spcPct val="0"/>
              </a:spcBef>
              <a:spcAft>
                <a:spcPct val="0"/>
              </a:spcAft>
              <a:defRPr sz="4000">
                <a:solidFill>
                  <a:schemeClr val="tx2"/>
                </a:solidFill>
                <a:latin typeface="Arial" panose="020B0604020202020204" pitchFamily="34" charset="0"/>
              </a:defRPr>
            </a:lvl7pPr>
            <a:lvl8pPr marL="1371600" algn="r" rtl="0" fontAlgn="base">
              <a:spcBef>
                <a:spcPct val="0"/>
              </a:spcBef>
              <a:spcAft>
                <a:spcPct val="0"/>
              </a:spcAft>
              <a:defRPr sz="4000">
                <a:solidFill>
                  <a:schemeClr val="tx2"/>
                </a:solidFill>
                <a:latin typeface="Arial" panose="020B0604020202020204" pitchFamily="34" charset="0"/>
              </a:defRPr>
            </a:lvl8pPr>
            <a:lvl9pPr marL="1828800" algn="r" rtl="0" fontAlgn="base">
              <a:spcBef>
                <a:spcPct val="0"/>
              </a:spcBef>
              <a:spcAft>
                <a:spcPct val="0"/>
              </a:spcAft>
              <a:defRPr sz="4000">
                <a:solidFill>
                  <a:schemeClr val="tx2"/>
                </a:solidFill>
                <a:latin typeface="Arial" panose="020B0604020202020204" pitchFamily="34" charset="0"/>
              </a:defRPr>
            </a:lvl9pPr>
          </a:lstStyle>
          <a:p>
            <a:pPr algn="l" defTabSz="1088390"/>
            <a:r>
              <a:rPr lang="zh-CN" altLang="en-US" sz="2800" b="1" dirty="0">
                <a:latin typeface="微软雅黑" panose="020B0503020204020204" pitchFamily="34" charset="-122"/>
                <a:ea typeface="微软雅黑" panose="020B0503020204020204" pitchFamily="34" charset="-122"/>
              </a:rPr>
              <a:t>设想</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7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145771"/>
                                        </p:tgtEl>
                                        <p:attrNameLst>
                                          <p:attrName>style.visibility</p:attrName>
                                        </p:attrNameLst>
                                      </p:cBhvr>
                                      <p:to>
                                        <p:strVal val="visible"/>
                                      </p:to>
                                    </p:set>
                                    <p:animEffect transition="in" filter="wipe(down)">
                                      <p:cBhvr>
                                        <p:cTn id="11" dur="500"/>
                                        <p:tgtEl>
                                          <p:spTgt spid="3145771"/>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097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left)">
                                      <p:cBhvr>
                                        <p:cTn id="19" dur="500"/>
                                        <p:tgtEl>
                                          <p:spTgt spid="99"/>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097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86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145773"/>
                                        </p:tgtEl>
                                        <p:attrNameLst>
                                          <p:attrName>style.visibility</p:attrName>
                                        </p:attrNameLst>
                                      </p:cBhvr>
                                      <p:to>
                                        <p:strVal val="visible"/>
                                      </p:to>
                                    </p:set>
                                    <p:animEffect transition="in" filter="wipe(right)">
                                      <p:cBhvr>
                                        <p:cTn id="31" dur="500"/>
                                        <p:tgtEl>
                                          <p:spTgt spid="3145773"/>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09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平行四边形 24"/>
          <p:cNvSpPr/>
          <p:nvPr/>
        </p:nvSpPr>
        <p:spPr>
          <a:xfrm rot="16200000">
            <a:off x="-1262856" y="1262856"/>
            <a:ext cx="6858000" cy="4332288"/>
          </a:xfrm>
          <a:prstGeom prst="parallelogram">
            <a:avLst>
              <a:gd name="adj" fmla="val 0"/>
            </a:avLst>
          </a:prstGeom>
          <a:solidFill>
            <a:srgbClr val="34A12C"/>
          </a:solidFill>
          <a:ln>
            <a:solidFill>
              <a:srgbClr val="34A12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2097180" name="图片 26"/>
          <p:cNvPicPr>
            <a:picLocks noChangeAspect="1"/>
          </p:cNvPicPr>
          <p:nvPr/>
        </p:nvPicPr>
        <p:blipFill>
          <a:blip r:embed="rId1"/>
          <a:stretch>
            <a:fillRect/>
          </a:stretch>
        </p:blipFill>
        <p:spPr>
          <a:xfrm>
            <a:off x="8116570" y="433189"/>
            <a:ext cx="3322608" cy="835224"/>
          </a:xfrm>
          <a:prstGeom prst="rect">
            <a:avLst/>
          </a:prstGeom>
        </p:spPr>
      </p:pic>
      <p:sp>
        <p:nvSpPr>
          <p:cNvPr id="1048679" name="文本框 30"/>
          <p:cNvSpPr txBox="1"/>
          <p:nvPr/>
        </p:nvSpPr>
        <p:spPr>
          <a:xfrm>
            <a:off x="5614136" y="1475530"/>
            <a:ext cx="6405880" cy="1198880"/>
          </a:xfrm>
          <a:prstGeom prst="rect">
            <a:avLst/>
          </a:prstGeom>
          <a:noFill/>
          <a:ln w="9525">
            <a:noFill/>
          </a:ln>
        </p:spPr>
        <p:txBody>
          <a:bodyPr wrap="square">
            <a:spAutoFit/>
          </a:bodyPr>
          <a:lstStyle/>
          <a:p>
            <a:pPr marL="0" indent="0" algn="l"/>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具有</a:t>
            </a:r>
            <a:r>
              <a:rPr lang="en-US" altLang="zh-CN"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CT</a:t>
            </a:r>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成像、微波增敏、</a:t>
            </a:r>
            <a:r>
              <a:rPr lang="en-US" altLang="zh-CN"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ZrO</a:t>
            </a:r>
            <a:r>
              <a:rPr lang="en-US" altLang="zh-CN" sz="2400" b="1" u="none" baseline="-250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r>
              <a:rPr lang="en-US" altLang="zh-CN"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@(DOX+ILS</a:t>
            </a:r>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）释放功能的多功能栓塞微球的物化性能及体外实验研究</a:t>
            </a:r>
            <a:endParaRPr lang="zh-CN" altLang="en-US" sz="2400" b="1" dirty="0">
              <a:latin typeface="微软雅黑" panose="020B0503020204020204" pitchFamily="34" charset="-122"/>
              <a:ea typeface="微软雅黑" panose="020B0503020204020204" pitchFamily="34" charset="-122"/>
            </a:endParaRPr>
          </a:p>
        </p:txBody>
      </p:sp>
      <p:sp>
        <p:nvSpPr>
          <p:cNvPr id="1048680" name="文本框 31"/>
          <p:cNvSpPr txBox="1"/>
          <p:nvPr/>
        </p:nvSpPr>
        <p:spPr>
          <a:xfrm>
            <a:off x="5614136" y="2981908"/>
            <a:ext cx="6405880" cy="829945"/>
          </a:xfrm>
          <a:prstGeom prst="rect">
            <a:avLst/>
          </a:prstGeom>
          <a:noFill/>
          <a:ln w="9525">
            <a:noFill/>
          </a:ln>
        </p:spPr>
        <p:txBody>
          <a:bodyPr wrap="square">
            <a:spAutoFit/>
          </a:bodyPr>
          <a:lstStyle/>
          <a:p>
            <a:pPr marL="0" indent="0" algn="l"/>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多功能栓塞微球在</a:t>
            </a:r>
            <a:r>
              <a:rPr lang="en-US" altLang="zh-CN"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VX2</a:t>
            </a:r>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肝肿瘤模型中血管栓塞和阿霉素缓释及其分布</a:t>
            </a:r>
            <a:endParaRPr lang="zh-CN" altLang="en-US" sz="2400" b="1" dirty="0">
              <a:latin typeface="微软雅黑" panose="020B0503020204020204" pitchFamily="34" charset="-122"/>
              <a:ea typeface="微软雅黑" panose="020B0503020204020204" pitchFamily="34" charset="-122"/>
            </a:endParaRPr>
          </a:p>
        </p:txBody>
      </p:sp>
      <p:sp>
        <p:nvSpPr>
          <p:cNvPr id="1048681" name="文本框 32"/>
          <p:cNvSpPr txBox="1"/>
          <p:nvPr/>
        </p:nvSpPr>
        <p:spPr>
          <a:xfrm>
            <a:off x="5614136" y="4675493"/>
            <a:ext cx="6405880" cy="1200329"/>
          </a:xfrm>
          <a:prstGeom prst="rect">
            <a:avLst/>
          </a:prstGeom>
          <a:noFill/>
          <a:ln w="9525">
            <a:noFill/>
          </a:ln>
        </p:spPr>
        <p:txBody>
          <a:bodyPr wrap="square">
            <a:spAutoFit/>
          </a:bodyPr>
          <a:lstStyle/>
          <a:p>
            <a:pPr marL="0" indent="0" algn="l"/>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肝动脉注入具有阿霉素缓释、微波增敏功能的多功能栓塞微球协同微波在</a:t>
            </a:r>
            <a:r>
              <a:rPr lang="en-US" altLang="zh-CN"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VX2</a:t>
            </a:r>
            <a:r>
              <a:rPr lang="zh-CN" altLang="en-US" sz="2400" b="1" u="none"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肝肿瘤模型中的治疗作用</a:t>
            </a:r>
            <a:endParaRPr lang="zh-CN" altLang="en-US" sz="2400" b="1" dirty="0">
              <a:latin typeface="微软雅黑" panose="020B0503020204020204" pitchFamily="34" charset="-122"/>
              <a:ea typeface="微软雅黑" panose="020B0503020204020204" pitchFamily="34" charset="-122"/>
            </a:endParaRPr>
          </a:p>
        </p:txBody>
      </p:sp>
      <p:pic>
        <p:nvPicPr>
          <p:cNvPr id="2097181" name="图片 1"/>
          <p:cNvPicPr>
            <a:picLocks noChangeAspect="1"/>
          </p:cNvPicPr>
          <p:nvPr/>
        </p:nvPicPr>
        <p:blipFill>
          <a:blip r:embed="rId2"/>
          <a:stretch>
            <a:fillRect/>
          </a:stretch>
        </p:blipFill>
        <p:spPr>
          <a:xfrm>
            <a:off x="998946" y="456942"/>
            <a:ext cx="2334970" cy="5944115"/>
          </a:xfrm>
          <a:prstGeom prst="rect">
            <a:avLst/>
          </a:prstGeom>
        </p:spPr>
      </p:pic>
      <p:pic>
        <p:nvPicPr>
          <p:cNvPr id="2097182" name="图片 2"/>
          <p:cNvPicPr>
            <a:picLocks noChangeAspect="1"/>
          </p:cNvPicPr>
          <p:nvPr/>
        </p:nvPicPr>
        <p:blipFill>
          <a:blip r:embed="rId3"/>
          <a:stretch>
            <a:fillRect/>
          </a:stretch>
        </p:blipFill>
        <p:spPr>
          <a:xfrm>
            <a:off x="4479131" y="1362683"/>
            <a:ext cx="1402202" cy="4669941"/>
          </a:xfrm>
          <a:prstGeom prst="rect">
            <a:avLst/>
          </a:prstGeom>
        </p:spPr>
      </p:pic>
    </p:spTree>
  </p:cSld>
  <p:clrMapOvr>
    <a:masterClrMapping/>
  </p:clrMapOvr>
  <p:transition/>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10252</Words>
  <Application>WPS 演示</Application>
  <PresentationFormat>宽屏</PresentationFormat>
  <Paragraphs>936</Paragraphs>
  <Slides>74</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74</vt:i4>
      </vt:variant>
    </vt:vector>
  </HeadingPairs>
  <TitlesOfParts>
    <vt:vector size="88" baseType="lpstr">
      <vt:lpstr>Arial</vt:lpstr>
      <vt:lpstr>宋体</vt:lpstr>
      <vt:lpstr>Wingdings</vt:lpstr>
      <vt:lpstr>微软雅黑</vt:lpstr>
      <vt:lpstr>Arial Black</vt:lpstr>
      <vt:lpstr>等线</vt:lpstr>
      <vt:lpstr>Arial Unicode MS</vt:lpstr>
      <vt:lpstr>Calibri</vt:lpstr>
      <vt:lpstr>Times New Roman</vt:lpstr>
      <vt:lpstr>Calibri</vt:lpstr>
      <vt:lpstr>楷体</vt:lpstr>
      <vt:lpstr>Calibri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在学期间取得的科研成绩</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Mcx</dc:creator>
  <cp:lastModifiedBy>Administrator</cp:lastModifiedBy>
  <cp:revision>12</cp:revision>
  <dcterms:created xsi:type="dcterms:W3CDTF">2014-11-23T00:31:00Z</dcterms:created>
  <dcterms:modified xsi:type="dcterms:W3CDTF">2018-05-19T08:20:22Z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